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2" r:id="rId6"/>
    <p:sldId id="260" r:id="rId7"/>
    <p:sldId id="261" r:id="rId8"/>
    <p:sldId id="264" r:id="rId9"/>
    <p:sldId id="265" r:id="rId10"/>
  </p:sldIdLst>
  <p:sldSz cx="18288000" cy="10287000"/>
  <p:notesSz cx="6858000" cy="9144000"/>
  <p:embeddedFontLst>
    <p:embeddedFont>
      <p:font typeface="Arial Bold" panose="020B0704020202020204" pitchFamily="34" charset="0"/>
      <p:regular r:id="rId12"/>
      <p:bold r:id="rId13"/>
    </p:embeddedFont>
    <p:embeddedFont>
      <p:font typeface="Arimo Bold" panose="020B0604020202020204" charset="0"/>
      <p:regular r:id="rId14"/>
    </p:embeddedFont>
    <p:embeddedFont>
      <p:font typeface="Canva Sans Bold" panose="020B0604020202020204" charset="0"/>
      <p:regular r:id="rId15"/>
    </p:embeddedFont>
    <p:embeddedFont>
      <p:font typeface="Poppins Bold" panose="020B0604020202020204" charset="0"/>
      <p:regular r:id="rId16"/>
    </p:embeddedFont>
    <p:embeddedFont>
      <p:font typeface="PT Sans" panose="020B0503020203020204" pitchFamily="34" charset="0"/>
      <p:regular r:id="rId17"/>
      <p:bold r:id="rId18"/>
      <p:italic r:id="rId19"/>
      <p:boldItalic r:id="rId20"/>
    </p:embeddedFont>
    <p:embeddedFont>
      <p:font typeface="PT Sans Bold" panose="020B0703020203020204" charset="0"/>
      <p:regular r:id="rId21"/>
    </p:embeddedFont>
    <p:embeddedFont>
      <p:font typeface="TT Rounds Condensed" panose="020B0604020202020204" charset="0"/>
      <p:regular r:id="rId22"/>
    </p:embeddedFont>
    <p:embeddedFont>
      <p:font typeface="TT Rounds Condensed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0652"/>
    <a:srgbClr val="E0BE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8DD6A-6A10-4062-A443-971FE6486B38}" v="3" dt="2024-10-08T17:59:12.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61" d="100"/>
          <a:sy n="61" d="100"/>
        </p:scale>
        <p:origin x="34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0BEFB">
                <a:alpha val="74902"/>
              </a:srgbClr>
            </a:solidFill>
          </p:spPr>
        </p:sp>
      </p:grpSp>
      <p:sp>
        <p:nvSpPr>
          <p:cNvPr id="5" name="Freeform 5"/>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4"/>
            <a:stretch>
              <a:fillRect/>
            </a:stretch>
          </a:blipFill>
        </p:spPr>
      </p:sp>
      <p:grpSp>
        <p:nvGrpSpPr>
          <p:cNvPr id="6" name="Group 6"/>
          <p:cNvGrpSpPr/>
          <p:nvPr/>
        </p:nvGrpSpPr>
        <p:grpSpPr>
          <a:xfrm>
            <a:off x="571500" y="3872505"/>
            <a:ext cx="2817136" cy="2891623"/>
            <a:chOff x="0" y="0"/>
            <a:chExt cx="741962" cy="761580"/>
          </a:xfrm>
        </p:grpSpPr>
        <p:sp>
          <p:nvSpPr>
            <p:cNvPr id="7" name="Freeform 7"/>
            <p:cNvSpPr/>
            <p:nvPr/>
          </p:nvSpPr>
          <p:spPr>
            <a:xfrm>
              <a:off x="0" y="0"/>
              <a:ext cx="741962" cy="761580"/>
            </a:xfrm>
            <a:custGeom>
              <a:avLst/>
              <a:gdLst/>
              <a:ahLst/>
              <a:cxnLst/>
              <a:rect l="l" t="t" r="r" b="b"/>
              <a:pathLst>
                <a:path w="741962" h="761580">
                  <a:moveTo>
                    <a:pt x="0" y="0"/>
                  </a:moveTo>
                  <a:lnTo>
                    <a:pt x="741962" y="0"/>
                  </a:lnTo>
                  <a:lnTo>
                    <a:pt x="741962" y="761580"/>
                  </a:lnTo>
                  <a:lnTo>
                    <a:pt x="0" y="761580"/>
                  </a:lnTo>
                  <a:close/>
                </a:path>
              </a:pathLst>
            </a:custGeom>
            <a:solidFill>
              <a:srgbClr val="7B2CBF"/>
            </a:solidFill>
          </p:spPr>
        </p:sp>
        <p:sp>
          <p:nvSpPr>
            <p:cNvPr id="8" name="TextBox 8"/>
            <p:cNvSpPr txBox="1"/>
            <p:nvPr/>
          </p:nvSpPr>
          <p:spPr>
            <a:xfrm>
              <a:off x="0" y="-85725"/>
              <a:ext cx="741962" cy="847305"/>
            </a:xfrm>
            <a:prstGeom prst="rect">
              <a:avLst/>
            </a:prstGeom>
          </p:spPr>
          <p:txBody>
            <a:bodyPr lIns="50800" tIns="50800" rIns="50800" bIns="50800" rtlCol="0" anchor="ctr"/>
            <a:lstStyle/>
            <a:p>
              <a:pPr algn="ctr">
                <a:lnSpc>
                  <a:spcPts val="3312"/>
                </a:lnSpc>
              </a:pPr>
              <a:endParaRPr/>
            </a:p>
          </p:txBody>
        </p:sp>
      </p:grpSp>
      <p:sp>
        <p:nvSpPr>
          <p:cNvPr id="9" name="Freeform 9"/>
          <p:cNvSpPr/>
          <p:nvPr/>
        </p:nvSpPr>
        <p:spPr>
          <a:xfrm>
            <a:off x="272009" y="3425833"/>
            <a:ext cx="2817136" cy="2970331"/>
          </a:xfrm>
          <a:custGeom>
            <a:avLst/>
            <a:gdLst/>
            <a:ahLst/>
            <a:cxnLst/>
            <a:rect l="l" t="t" r="r" b="b"/>
            <a:pathLst>
              <a:path w="2817136" h="2970331">
                <a:moveTo>
                  <a:pt x="0" y="0"/>
                </a:moveTo>
                <a:lnTo>
                  <a:pt x="2817136" y="0"/>
                </a:lnTo>
                <a:lnTo>
                  <a:pt x="2817136" y="2970331"/>
                </a:lnTo>
                <a:lnTo>
                  <a:pt x="0" y="2970331"/>
                </a:lnTo>
                <a:lnTo>
                  <a:pt x="0" y="0"/>
                </a:lnTo>
                <a:close/>
              </a:path>
            </a:pathLst>
          </a:custGeom>
          <a:blipFill>
            <a:blip r:embed="rId5"/>
            <a:stretch>
              <a:fillRect t="-11664" b="-1918"/>
            </a:stretch>
          </a:blipFill>
        </p:spPr>
      </p:sp>
      <p:grpSp>
        <p:nvGrpSpPr>
          <p:cNvPr id="10" name="Group 10"/>
          <p:cNvGrpSpPr/>
          <p:nvPr/>
        </p:nvGrpSpPr>
        <p:grpSpPr>
          <a:xfrm>
            <a:off x="8835221" y="6226576"/>
            <a:ext cx="2817136" cy="2891623"/>
            <a:chOff x="0" y="0"/>
            <a:chExt cx="741962" cy="761580"/>
          </a:xfrm>
        </p:grpSpPr>
        <p:sp>
          <p:nvSpPr>
            <p:cNvPr id="11" name="Freeform 11"/>
            <p:cNvSpPr/>
            <p:nvPr/>
          </p:nvSpPr>
          <p:spPr>
            <a:xfrm>
              <a:off x="0" y="0"/>
              <a:ext cx="741962" cy="761580"/>
            </a:xfrm>
            <a:custGeom>
              <a:avLst/>
              <a:gdLst/>
              <a:ahLst/>
              <a:cxnLst/>
              <a:rect l="l" t="t" r="r" b="b"/>
              <a:pathLst>
                <a:path w="741962" h="761580">
                  <a:moveTo>
                    <a:pt x="0" y="0"/>
                  </a:moveTo>
                  <a:lnTo>
                    <a:pt x="741962" y="0"/>
                  </a:lnTo>
                  <a:lnTo>
                    <a:pt x="741962" y="761580"/>
                  </a:lnTo>
                  <a:lnTo>
                    <a:pt x="0" y="761580"/>
                  </a:lnTo>
                  <a:close/>
                </a:path>
              </a:pathLst>
            </a:custGeom>
            <a:solidFill>
              <a:srgbClr val="7B2CBF"/>
            </a:solidFill>
          </p:spPr>
        </p:sp>
        <p:sp>
          <p:nvSpPr>
            <p:cNvPr id="12" name="TextBox 12"/>
            <p:cNvSpPr txBox="1"/>
            <p:nvPr/>
          </p:nvSpPr>
          <p:spPr>
            <a:xfrm>
              <a:off x="0" y="-85725"/>
              <a:ext cx="741962" cy="847305"/>
            </a:xfrm>
            <a:prstGeom prst="rect">
              <a:avLst/>
            </a:prstGeom>
          </p:spPr>
          <p:txBody>
            <a:bodyPr lIns="50800" tIns="50800" rIns="50800" bIns="50800" rtlCol="0" anchor="ctr"/>
            <a:lstStyle/>
            <a:p>
              <a:pPr algn="ctr">
                <a:lnSpc>
                  <a:spcPts val="3312"/>
                </a:lnSpc>
              </a:pPr>
              <a:endParaRPr/>
            </a:p>
          </p:txBody>
        </p:sp>
      </p:grpSp>
      <p:sp>
        <p:nvSpPr>
          <p:cNvPr id="13" name="Freeform 13"/>
          <p:cNvSpPr/>
          <p:nvPr/>
        </p:nvSpPr>
        <p:spPr>
          <a:xfrm>
            <a:off x="8332559" y="5801962"/>
            <a:ext cx="2995427" cy="2995427"/>
          </a:xfrm>
          <a:custGeom>
            <a:avLst/>
            <a:gdLst/>
            <a:ahLst/>
            <a:cxnLst/>
            <a:rect l="l" t="t" r="r" b="b"/>
            <a:pathLst>
              <a:path w="2995427" h="2995427">
                <a:moveTo>
                  <a:pt x="0" y="0"/>
                </a:moveTo>
                <a:lnTo>
                  <a:pt x="2995427" y="0"/>
                </a:lnTo>
                <a:lnTo>
                  <a:pt x="2995427" y="2995427"/>
                </a:lnTo>
                <a:lnTo>
                  <a:pt x="0" y="2995427"/>
                </a:lnTo>
                <a:lnTo>
                  <a:pt x="0" y="0"/>
                </a:lnTo>
                <a:close/>
              </a:path>
            </a:pathLst>
          </a:custGeom>
          <a:blipFill>
            <a:blip r:embed="rId6"/>
            <a:stretch>
              <a:fillRect/>
            </a:stretch>
          </a:blipFill>
          <a:ln cap="sq">
            <a:noFill/>
            <a:prstDash val="solid"/>
            <a:miter/>
          </a:ln>
        </p:spPr>
      </p:sp>
      <p:sp>
        <p:nvSpPr>
          <p:cNvPr id="14" name="TextBox 14"/>
          <p:cNvSpPr txBox="1"/>
          <p:nvPr/>
        </p:nvSpPr>
        <p:spPr>
          <a:xfrm>
            <a:off x="2486531" y="123835"/>
            <a:ext cx="12697380" cy="2069604"/>
          </a:xfrm>
          <a:prstGeom prst="rect">
            <a:avLst/>
          </a:prstGeom>
        </p:spPr>
        <p:txBody>
          <a:bodyPr lIns="0" tIns="0" rIns="0" bIns="0" rtlCol="0" anchor="t">
            <a:spAutoFit/>
          </a:bodyPr>
          <a:lstStyle/>
          <a:p>
            <a:pPr algn="ctr">
              <a:lnSpc>
                <a:spcPts val="5265"/>
              </a:lnSpc>
            </a:pPr>
            <a:r>
              <a:rPr lang="en-US" sz="5428" b="1" dirty="0">
                <a:solidFill>
                  <a:srgbClr val="240046"/>
                </a:solidFill>
                <a:latin typeface="Poppins Bold"/>
                <a:ea typeface="Poppins Bold"/>
                <a:cs typeface="Poppins Bold"/>
                <a:sym typeface="Poppins Bold"/>
              </a:rPr>
              <a:t>Accenture Innovation Challenge 2024</a:t>
            </a:r>
          </a:p>
          <a:p>
            <a:pPr algn="ctr">
              <a:lnSpc>
                <a:spcPts val="5034"/>
              </a:lnSpc>
            </a:pPr>
            <a:endParaRPr lang="en-US" sz="5428" b="1" dirty="0">
              <a:solidFill>
                <a:srgbClr val="240046"/>
              </a:solidFill>
              <a:latin typeface="Poppins Bold"/>
              <a:ea typeface="Poppins Bold"/>
              <a:cs typeface="Poppins Bold"/>
              <a:sym typeface="Poppins Bold"/>
            </a:endParaRPr>
          </a:p>
        </p:txBody>
      </p:sp>
      <p:sp>
        <p:nvSpPr>
          <p:cNvPr id="15" name="TextBox 15"/>
          <p:cNvSpPr txBox="1"/>
          <p:nvPr/>
        </p:nvSpPr>
        <p:spPr>
          <a:xfrm>
            <a:off x="3525387" y="1453600"/>
            <a:ext cx="11237227" cy="1131913"/>
          </a:xfrm>
          <a:prstGeom prst="rect">
            <a:avLst/>
          </a:prstGeom>
        </p:spPr>
        <p:txBody>
          <a:bodyPr lIns="0" tIns="0" rIns="0" bIns="0" rtlCol="0" anchor="t">
            <a:spAutoFit/>
          </a:bodyPr>
          <a:lstStyle/>
          <a:p>
            <a:pPr algn="ctr">
              <a:lnSpc>
                <a:spcPts val="9889"/>
              </a:lnSpc>
              <a:spcBef>
                <a:spcPct val="0"/>
              </a:spcBef>
            </a:pPr>
            <a:r>
              <a:rPr lang="en-US" sz="6157" b="1" u="sng" dirty="0">
                <a:solidFill>
                  <a:srgbClr val="000000"/>
                </a:solidFill>
                <a:latin typeface="Arial Bold"/>
                <a:ea typeface="Arial Bold"/>
                <a:cs typeface="Arial Bold"/>
                <a:sym typeface="Arial Bold"/>
              </a:rPr>
              <a:t>Team Name: </a:t>
            </a:r>
            <a:r>
              <a:rPr lang="en-US" sz="6157" b="1" u="sng" dirty="0" err="1">
                <a:solidFill>
                  <a:srgbClr val="000000"/>
                </a:solidFill>
                <a:latin typeface="Arial Bold"/>
                <a:ea typeface="Arial Bold"/>
                <a:cs typeface="Arial Bold"/>
                <a:sym typeface="Arial Bold"/>
              </a:rPr>
              <a:t>DataSustainers</a:t>
            </a:r>
            <a:endParaRPr lang="en-US" sz="6157" b="1" u="sng" dirty="0">
              <a:solidFill>
                <a:srgbClr val="000000"/>
              </a:solidFill>
              <a:latin typeface="Arial Bold"/>
              <a:ea typeface="Arial Bold"/>
              <a:cs typeface="Arial Bold"/>
              <a:sym typeface="Arial Bold"/>
            </a:endParaRPr>
          </a:p>
        </p:txBody>
      </p:sp>
      <p:sp>
        <p:nvSpPr>
          <p:cNvPr id="16" name="TextBox 16"/>
          <p:cNvSpPr txBox="1"/>
          <p:nvPr/>
        </p:nvSpPr>
        <p:spPr>
          <a:xfrm>
            <a:off x="3388636" y="3192562"/>
            <a:ext cx="6601048" cy="708912"/>
          </a:xfrm>
          <a:prstGeom prst="rect">
            <a:avLst/>
          </a:prstGeom>
        </p:spPr>
        <p:txBody>
          <a:bodyPr wrap="square" lIns="0" tIns="0" rIns="0" bIns="0" rtlCol="0" anchor="t">
            <a:spAutoFit/>
          </a:bodyPr>
          <a:lstStyle/>
          <a:p>
            <a:pPr algn="ctr">
              <a:lnSpc>
                <a:spcPts val="6197"/>
              </a:lnSpc>
              <a:spcBef>
                <a:spcPct val="0"/>
              </a:spcBef>
            </a:pPr>
            <a:r>
              <a:rPr lang="en-US" sz="3858" b="1" u="sng" dirty="0">
                <a:solidFill>
                  <a:srgbClr val="5A189A"/>
                </a:solidFill>
                <a:latin typeface="Arial Bold"/>
                <a:ea typeface="Arial Bold"/>
                <a:cs typeface="Arial Bold"/>
                <a:sym typeface="Arial Bold"/>
              </a:rPr>
              <a:t>Keshari Sakharkar (Leader)</a:t>
            </a:r>
          </a:p>
        </p:txBody>
      </p:sp>
      <p:sp>
        <p:nvSpPr>
          <p:cNvPr id="17" name="TextBox 17"/>
          <p:cNvSpPr txBox="1"/>
          <p:nvPr/>
        </p:nvSpPr>
        <p:spPr>
          <a:xfrm>
            <a:off x="3525387" y="4195515"/>
            <a:ext cx="5777777" cy="930172"/>
          </a:xfrm>
          <a:prstGeom prst="rect">
            <a:avLst/>
          </a:prstGeom>
        </p:spPr>
        <p:txBody>
          <a:bodyPr lIns="0" tIns="0" rIns="0" bIns="0" rtlCol="0" anchor="t">
            <a:spAutoFit/>
          </a:bodyPr>
          <a:lstStyle/>
          <a:p>
            <a:pPr algn="ctr">
              <a:lnSpc>
                <a:spcPts val="3661"/>
              </a:lnSpc>
              <a:spcBef>
                <a:spcPct val="0"/>
              </a:spcBef>
            </a:pPr>
            <a:r>
              <a:rPr lang="en-US" sz="2279" b="1">
                <a:solidFill>
                  <a:srgbClr val="5A189A"/>
                </a:solidFill>
                <a:latin typeface="Arial Bold"/>
                <a:ea typeface="Arial Bold"/>
                <a:cs typeface="Arial Bold"/>
                <a:sym typeface="Arial Bold"/>
              </a:rPr>
              <a:t>College:</a:t>
            </a:r>
            <a:r>
              <a:rPr lang="en-US" sz="2279">
                <a:solidFill>
                  <a:srgbClr val="000000"/>
                </a:solidFill>
                <a:latin typeface="Arial"/>
                <a:ea typeface="Arial"/>
                <a:cs typeface="Arial"/>
                <a:sym typeface="Arial"/>
              </a:rPr>
              <a:t>G.H Raisoni College of Engineering and Management,Pune</a:t>
            </a:r>
          </a:p>
        </p:txBody>
      </p:sp>
      <p:sp>
        <p:nvSpPr>
          <p:cNvPr id="18" name="TextBox 18"/>
          <p:cNvSpPr txBox="1"/>
          <p:nvPr/>
        </p:nvSpPr>
        <p:spPr>
          <a:xfrm>
            <a:off x="3510980" y="5145460"/>
            <a:ext cx="3434120" cy="435660"/>
          </a:xfrm>
          <a:prstGeom prst="rect">
            <a:avLst/>
          </a:prstGeom>
        </p:spPr>
        <p:txBody>
          <a:bodyPr lIns="0" tIns="0" rIns="0" bIns="0" rtlCol="0" anchor="t">
            <a:spAutoFit/>
          </a:bodyPr>
          <a:lstStyle/>
          <a:p>
            <a:pPr algn="ctr">
              <a:lnSpc>
                <a:spcPts val="3340"/>
              </a:lnSpc>
              <a:spcBef>
                <a:spcPct val="0"/>
              </a:spcBef>
            </a:pPr>
            <a:r>
              <a:rPr lang="en-US" sz="2079" b="1">
                <a:solidFill>
                  <a:srgbClr val="5A189A"/>
                </a:solidFill>
                <a:latin typeface="Arial Bold"/>
                <a:ea typeface="Arial Bold"/>
                <a:cs typeface="Arial Bold"/>
                <a:sym typeface="Arial Bold"/>
              </a:rPr>
              <a:t>Stream:</a:t>
            </a:r>
            <a:r>
              <a:rPr lang="en-US" sz="2079">
                <a:solidFill>
                  <a:srgbClr val="000000"/>
                </a:solidFill>
                <a:latin typeface="Arial"/>
                <a:ea typeface="Arial"/>
                <a:cs typeface="Arial"/>
                <a:sym typeface="Arial"/>
              </a:rPr>
              <a:t>CSE(Cyber Security)</a:t>
            </a:r>
          </a:p>
        </p:txBody>
      </p:sp>
      <p:sp>
        <p:nvSpPr>
          <p:cNvPr id="19" name="TextBox 19"/>
          <p:cNvSpPr txBox="1"/>
          <p:nvPr/>
        </p:nvSpPr>
        <p:spPr>
          <a:xfrm>
            <a:off x="3512647" y="5582023"/>
            <a:ext cx="3053001" cy="435660"/>
          </a:xfrm>
          <a:prstGeom prst="rect">
            <a:avLst/>
          </a:prstGeom>
        </p:spPr>
        <p:txBody>
          <a:bodyPr lIns="0" tIns="0" rIns="0" bIns="0" rtlCol="0" anchor="t">
            <a:spAutoFit/>
          </a:bodyPr>
          <a:lstStyle/>
          <a:p>
            <a:pPr algn="ctr">
              <a:lnSpc>
                <a:spcPts val="3340"/>
              </a:lnSpc>
              <a:spcBef>
                <a:spcPct val="0"/>
              </a:spcBef>
            </a:pPr>
            <a:r>
              <a:rPr lang="en-US" sz="2079" b="1">
                <a:solidFill>
                  <a:srgbClr val="5A189A"/>
                </a:solidFill>
                <a:latin typeface="Arial Bold"/>
                <a:ea typeface="Arial Bold"/>
                <a:cs typeface="Arial Bold"/>
                <a:sym typeface="Arial Bold"/>
              </a:rPr>
              <a:t>Year of Graduation:</a:t>
            </a:r>
            <a:r>
              <a:rPr lang="en-US" sz="2079">
                <a:solidFill>
                  <a:srgbClr val="000000"/>
                </a:solidFill>
                <a:latin typeface="Arial"/>
                <a:ea typeface="Arial"/>
                <a:cs typeface="Arial"/>
                <a:sym typeface="Arial"/>
              </a:rPr>
              <a:t>2026</a:t>
            </a:r>
          </a:p>
        </p:txBody>
      </p:sp>
      <p:sp>
        <p:nvSpPr>
          <p:cNvPr id="20" name="TextBox 20"/>
          <p:cNvSpPr txBox="1"/>
          <p:nvPr/>
        </p:nvSpPr>
        <p:spPr>
          <a:xfrm>
            <a:off x="11477212" y="5534436"/>
            <a:ext cx="3285401" cy="724866"/>
          </a:xfrm>
          <a:prstGeom prst="rect">
            <a:avLst/>
          </a:prstGeom>
        </p:spPr>
        <p:txBody>
          <a:bodyPr lIns="0" tIns="0" rIns="0" bIns="0" rtlCol="0" anchor="t">
            <a:spAutoFit/>
          </a:bodyPr>
          <a:lstStyle/>
          <a:p>
            <a:pPr algn="ctr">
              <a:lnSpc>
                <a:spcPts val="6199"/>
              </a:lnSpc>
              <a:spcBef>
                <a:spcPct val="0"/>
              </a:spcBef>
            </a:pPr>
            <a:r>
              <a:rPr lang="en-US" sz="3860" b="1" u="sng">
                <a:solidFill>
                  <a:srgbClr val="5A189A"/>
                </a:solidFill>
                <a:latin typeface="PT Sans Bold"/>
                <a:ea typeface="PT Sans Bold"/>
                <a:cs typeface="PT Sans Bold"/>
                <a:sym typeface="PT Sans Bold"/>
              </a:rPr>
              <a:t>Aniket Sabale</a:t>
            </a:r>
          </a:p>
        </p:txBody>
      </p:sp>
      <p:sp>
        <p:nvSpPr>
          <p:cNvPr id="21" name="TextBox 21"/>
          <p:cNvSpPr txBox="1"/>
          <p:nvPr/>
        </p:nvSpPr>
        <p:spPr>
          <a:xfrm>
            <a:off x="11873725" y="6621252"/>
            <a:ext cx="5777777" cy="957510"/>
          </a:xfrm>
          <a:prstGeom prst="rect">
            <a:avLst/>
          </a:prstGeom>
        </p:spPr>
        <p:txBody>
          <a:bodyPr lIns="0" tIns="0" rIns="0" bIns="0" rtlCol="0" anchor="t">
            <a:spAutoFit/>
          </a:bodyPr>
          <a:lstStyle/>
          <a:p>
            <a:pPr algn="ctr">
              <a:lnSpc>
                <a:spcPts val="3700"/>
              </a:lnSpc>
              <a:spcBef>
                <a:spcPct val="0"/>
              </a:spcBef>
            </a:pPr>
            <a:r>
              <a:rPr lang="en-US" sz="2303" b="1">
                <a:solidFill>
                  <a:srgbClr val="5A189A"/>
                </a:solidFill>
                <a:latin typeface="Arial Bold"/>
                <a:ea typeface="Arial Bold"/>
                <a:cs typeface="Arial Bold"/>
                <a:sym typeface="Arial Bold"/>
              </a:rPr>
              <a:t>College:</a:t>
            </a:r>
            <a:r>
              <a:rPr lang="en-US" sz="2303">
                <a:solidFill>
                  <a:srgbClr val="000000"/>
                </a:solidFill>
                <a:latin typeface="Arial"/>
                <a:ea typeface="Arial"/>
                <a:cs typeface="Arial"/>
                <a:sym typeface="Arial"/>
              </a:rPr>
              <a:t>G.H Raisoni College of Engineering and Management,Pune</a:t>
            </a:r>
          </a:p>
        </p:txBody>
      </p:sp>
      <p:sp>
        <p:nvSpPr>
          <p:cNvPr id="22" name="TextBox 22"/>
          <p:cNvSpPr txBox="1"/>
          <p:nvPr/>
        </p:nvSpPr>
        <p:spPr>
          <a:xfrm>
            <a:off x="11859318" y="7548563"/>
            <a:ext cx="3434120" cy="435660"/>
          </a:xfrm>
          <a:prstGeom prst="rect">
            <a:avLst/>
          </a:prstGeom>
        </p:spPr>
        <p:txBody>
          <a:bodyPr lIns="0" tIns="0" rIns="0" bIns="0" rtlCol="0" anchor="t">
            <a:spAutoFit/>
          </a:bodyPr>
          <a:lstStyle/>
          <a:p>
            <a:pPr algn="ctr">
              <a:lnSpc>
                <a:spcPts val="3340"/>
              </a:lnSpc>
              <a:spcBef>
                <a:spcPct val="0"/>
              </a:spcBef>
            </a:pPr>
            <a:r>
              <a:rPr lang="en-US" sz="2079" b="1">
                <a:solidFill>
                  <a:srgbClr val="5A189A"/>
                </a:solidFill>
                <a:latin typeface="Arial Bold"/>
                <a:ea typeface="Arial Bold"/>
                <a:cs typeface="Arial Bold"/>
                <a:sym typeface="Arial Bold"/>
              </a:rPr>
              <a:t>Stream:</a:t>
            </a:r>
            <a:r>
              <a:rPr lang="en-US" sz="2079">
                <a:solidFill>
                  <a:srgbClr val="000000"/>
                </a:solidFill>
                <a:latin typeface="Arial"/>
                <a:ea typeface="Arial"/>
                <a:cs typeface="Arial"/>
                <a:sym typeface="Arial"/>
              </a:rPr>
              <a:t>CSE(Cyber Security)</a:t>
            </a:r>
          </a:p>
        </p:txBody>
      </p:sp>
      <p:sp>
        <p:nvSpPr>
          <p:cNvPr id="23" name="TextBox 23"/>
          <p:cNvSpPr txBox="1"/>
          <p:nvPr/>
        </p:nvSpPr>
        <p:spPr>
          <a:xfrm>
            <a:off x="11860985" y="7956550"/>
            <a:ext cx="3053001" cy="435660"/>
          </a:xfrm>
          <a:prstGeom prst="rect">
            <a:avLst/>
          </a:prstGeom>
        </p:spPr>
        <p:txBody>
          <a:bodyPr lIns="0" tIns="0" rIns="0" bIns="0" rtlCol="0" anchor="t">
            <a:spAutoFit/>
          </a:bodyPr>
          <a:lstStyle/>
          <a:p>
            <a:pPr algn="ctr">
              <a:lnSpc>
                <a:spcPts val="3340"/>
              </a:lnSpc>
              <a:spcBef>
                <a:spcPct val="0"/>
              </a:spcBef>
            </a:pPr>
            <a:r>
              <a:rPr lang="en-US" sz="2079" b="1">
                <a:solidFill>
                  <a:srgbClr val="5A189A"/>
                </a:solidFill>
                <a:latin typeface="Arial Bold"/>
                <a:ea typeface="Arial Bold"/>
                <a:cs typeface="Arial Bold"/>
                <a:sym typeface="Arial Bold"/>
              </a:rPr>
              <a:t>Year of Graduation:</a:t>
            </a:r>
            <a:r>
              <a:rPr lang="en-US" sz="2079">
                <a:solidFill>
                  <a:srgbClr val="000000"/>
                </a:solidFill>
                <a:latin typeface="Arial"/>
                <a:ea typeface="Arial"/>
                <a:cs typeface="Arial"/>
                <a:sym typeface="Arial"/>
              </a:rPr>
              <a:t>2026</a:t>
            </a:r>
          </a:p>
        </p:txBody>
      </p:sp>
      <p:sp>
        <p:nvSpPr>
          <p:cNvPr id="24" name="Freeform 24"/>
          <p:cNvSpPr/>
          <p:nvPr/>
        </p:nvSpPr>
        <p:spPr>
          <a:xfrm>
            <a:off x="0" y="0"/>
            <a:ext cx="1886318" cy="1313180"/>
          </a:xfrm>
          <a:custGeom>
            <a:avLst/>
            <a:gdLst/>
            <a:ahLst/>
            <a:cxnLst/>
            <a:rect l="l" t="t" r="r" b="b"/>
            <a:pathLst>
              <a:path w="1886318" h="1313180">
                <a:moveTo>
                  <a:pt x="0" y="0"/>
                </a:moveTo>
                <a:lnTo>
                  <a:pt x="1886318" y="0"/>
                </a:lnTo>
                <a:lnTo>
                  <a:pt x="1886318" y="1313180"/>
                </a:lnTo>
                <a:lnTo>
                  <a:pt x="0" y="1313180"/>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TextBox 2"/>
          <p:cNvSpPr txBox="1"/>
          <p:nvPr/>
        </p:nvSpPr>
        <p:spPr>
          <a:xfrm>
            <a:off x="508152" y="2486636"/>
            <a:ext cx="17271695" cy="3366210"/>
          </a:xfrm>
          <a:prstGeom prst="rect">
            <a:avLst/>
          </a:prstGeom>
        </p:spPr>
        <p:txBody>
          <a:bodyPr lIns="0" tIns="0" rIns="0" bIns="0" rtlCol="0" anchor="t">
            <a:spAutoFit/>
          </a:bodyPr>
          <a:lstStyle/>
          <a:p>
            <a:pPr algn="just">
              <a:lnSpc>
                <a:spcPts val="4365"/>
              </a:lnSpc>
            </a:pPr>
            <a:r>
              <a:rPr lang="en-US" sz="3163" spc="-101">
                <a:solidFill>
                  <a:srgbClr val="240046"/>
                </a:solidFill>
                <a:latin typeface="Arial"/>
                <a:ea typeface="Arial"/>
                <a:cs typeface="Arial"/>
                <a:sym typeface="Arial"/>
              </a:rPr>
              <a:t>In today's world, sustainability is the universal challenge for an individual and a business organization. Effective resource management and sustainable practices are often hindered by the lack of understanding of consumption patterns, inefficient use of resources, and misalignment with sustainability metrics such as carbon footprint and ESG (Environmental, Social, Governance) goals. Current approaches to behavior modification for energy and resource conservation are generic and fail to provide personalized, actionable insights based on real-world data.</a:t>
            </a:r>
          </a:p>
        </p:txBody>
      </p:sp>
      <p:sp>
        <p:nvSpPr>
          <p:cNvPr id="3" name="Freeform 3"/>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2"/>
            <a:stretch>
              <a:fillRect/>
            </a:stretch>
          </a:blipFill>
        </p:spPr>
      </p:sp>
      <p:sp>
        <p:nvSpPr>
          <p:cNvPr id="4" name="Freeform 4"/>
          <p:cNvSpPr/>
          <p:nvPr/>
        </p:nvSpPr>
        <p:spPr>
          <a:xfrm>
            <a:off x="508152" y="6185040"/>
            <a:ext cx="8199867" cy="1267252"/>
          </a:xfrm>
          <a:custGeom>
            <a:avLst/>
            <a:gdLst/>
            <a:ahLst/>
            <a:cxnLst/>
            <a:rect l="l" t="t" r="r" b="b"/>
            <a:pathLst>
              <a:path w="8199867" h="1267252">
                <a:moveTo>
                  <a:pt x="0" y="0"/>
                </a:moveTo>
                <a:lnTo>
                  <a:pt x="8199867" y="0"/>
                </a:lnTo>
                <a:lnTo>
                  <a:pt x="8199867" y="1267252"/>
                </a:lnTo>
                <a:lnTo>
                  <a:pt x="0" y="1267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63435" y="6162728"/>
            <a:ext cx="1282347" cy="128234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81FF"/>
            </a:solidFill>
          </p:spPr>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3312"/>
                </a:lnSpc>
              </a:pPr>
              <a:endParaRPr/>
            </a:p>
          </p:txBody>
        </p:sp>
      </p:grpSp>
      <p:sp>
        <p:nvSpPr>
          <p:cNvPr id="8" name="TextBox 8"/>
          <p:cNvSpPr txBox="1"/>
          <p:nvPr/>
        </p:nvSpPr>
        <p:spPr>
          <a:xfrm>
            <a:off x="2144610" y="143964"/>
            <a:ext cx="13877170" cy="3028950"/>
          </a:xfrm>
          <a:prstGeom prst="rect">
            <a:avLst/>
          </a:prstGeom>
        </p:spPr>
        <p:txBody>
          <a:bodyPr lIns="0" tIns="0" rIns="0" bIns="0" rtlCol="0" anchor="t">
            <a:spAutoFit/>
          </a:bodyPr>
          <a:lstStyle/>
          <a:p>
            <a:pPr algn="l">
              <a:lnSpc>
                <a:spcPts val="5831"/>
              </a:lnSpc>
            </a:pPr>
            <a:r>
              <a:rPr lang="en-US" sz="4859" b="1" u="sng" spc="-54" dirty="0">
                <a:solidFill>
                  <a:srgbClr val="018CE1"/>
                </a:solidFill>
                <a:latin typeface="Arial Bold"/>
                <a:ea typeface="Arial Bold"/>
                <a:cs typeface="Arial Bold"/>
                <a:sym typeface="Arial Bold"/>
              </a:rPr>
              <a:t>Problem Statement</a:t>
            </a:r>
          </a:p>
          <a:p>
            <a:pPr algn="l">
              <a:lnSpc>
                <a:spcPts val="5831"/>
              </a:lnSpc>
            </a:pPr>
            <a:r>
              <a:rPr lang="en-US" sz="4859" b="1" spc="-54" dirty="0">
                <a:solidFill>
                  <a:srgbClr val="240046"/>
                </a:solidFill>
                <a:latin typeface="Arial Bold"/>
                <a:ea typeface="Arial Bold"/>
                <a:cs typeface="Arial Bold"/>
                <a:sym typeface="Arial Bold"/>
              </a:rPr>
              <a:t>Enhancing Sustainability Through Data-Driven AI/ML Solutions</a:t>
            </a:r>
          </a:p>
          <a:p>
            <a:pPr algn="l">
              <a:lnSpc>
                <a:spcPts val="5831"/>
              </a:lnSpc>
            </a:pPr>
            <a:endParaRPr lang="en-US" sz="4859" b="1" spc="-54" dirty="0">
              <a:solidFill>
                <a:srgbClr val="240046"/>
              </a:solidFill>
              <a:latin typeface="Arial Bold"/>
              <a:ea typeface="Arial Bold"/>
              <a:cs typeface="Arial Bold"/>
              <a:sym typeface="Arial Bold"/>
            </a:endParaRPr>
          </a:p>
        </p:txBody>
      </p:sp>
      <p:sp>
        <p:nvSpPr>
          <p:cNvPr id="9" name="Freeform 9"/>
          <p:cNvSpPr/>
          <p:nvPr/>
        </p:nvSpPr>
        <p:spPr>
          <a:xfrm>
            <a:off x="9939870" y="6200951"/>
            <a:ext cx="8096912" cy="1251341"/>
          </a:xfrm>
          <a:custGeom>
            <a:avLst/>
            <a:gdLst/>
            <a:ahLst/>
            <a:cxnLst/>
            <a:rect l="l" t="t" r="r" b="b"/>
            <a:pathLst>
              <a:path w="8096912" h="1251341">
                <a:moveTo>
                  <a:pt x="0" y="0"/>
                </a:moveTo>
                <a:lnTo>
                  <a:pt x="8096912" y="0"/>
                </a:lnTo>
                <a:lnTo>
                  <a:pt x="8096912" y="1251341"/>
                </a:lnTo>
                <a:lnTo>
                  <a:pt x="0" y="1251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600086" y="8207459"/>
            <a:ext cx="8107933" cy="1253044"/>
          </a:xfrm>
          <a:custGeom>
            <a:avLst/>
            <a:gdLst/>
            <a:ahLst/>
            <a:cxnLst/>
            <a:rect l="l" t="t" r="r" b="b"/>
            <a:pathLst>
              <a:path w="8107933" h="1253044">
                <a:moveTo>
                  <a:pt x="0" y="0"/>
                </a:moveTo>
                <a:lnTo>
                  <a:pt x="8107933" y="0"/>
                </a:lnTo>
                <a:lnTo>
                  <a:pt x="8107933" y="1253044"/>
                </a:lnTo>
                <a:lnTo>
                  <a:pt x="0" y="1253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0126276" y="8188749"/>
            <a:ext cx="7910506" cy="1222533"/>
          </a:xfrm>
          <a:custGeom>
            <a:avLst/>
            <a:gdLst/>
            <a:ahLst/>
            <a:cxnLst/>
            <a:rect l="l" t="t" r="r" b="b"/>
            <a:pathLst>
              <a:path w="7910506" h="1222533">
                <a:moveTo>
                  <a:pt x="0" y="0"/>
                </a:moveTo>
                <a:lnTo>
                  <a:pt x="7910506" y="0"/>
                </a:lnTo>
                <a:lnTo>
                  <a:pt x="7910506" y="1222533"/>
                </a:lnTo>
                <a:lnTo>
                  <a:pt x="0" y="12225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508152" y="8139528"/>
            <a:ext cx="1320975" cy="13209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81FF"/>
            </a:solidFill>
          </p:spPr>
        </p:sp>
        <p:sp>
          <p:nvSpPr>
            <p:cNvPr id="14" name="TextBox 14"/>
            <p:cNvSpPr txBox="1"/>
            <p:nvPr/>
          </p:nvSpPr>
          <p:spPr>
            <a:xfrm>
              <a:off x="76200" y="-9525"/>
              <a:ext cx="660400" cy="746125"/>
            </a:xfrm>
            <a:prstGeom prst="rect">
              <a:avLst/>
            </a:prstGeom>
          </p:spPr>
          <p:txBody>
            <a:bodyPr lIns="50800" tIns="50800" rIns="50800" bIns="50800" rtlCol="0" anchor="ctr"/>
            <a:lstStyle/>
            <a:p>
              <a:pPr algn="ctr">
                <a:lnSpc>
                  <a:spcPts val="3312"/>
                </a:lnSpc>
              </a:pPr>
              <a:endParaRPr/>
            </a:p>
          </p:txBody>
        </p:sp>
      </p:grpSp>
      <p:grpSp>
        <p:nvGrpSpPr>
          <p:cNvPr id="15" name="Group 15"/>
          <p:cNvGrpSpPr/>
          <p:nvPr/>
        </p:nvGrpSpPr>
        <p:grpSpPr>
          <a:xfrm>
            <a:off x="9846670" y="6138757"/>
            <a:ext cx="1330289" cy="13302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81FF"/>
            </a:solidFill>
          </p:spPr>
        </p:sp>
        <p:sp>
          <p:nvSpPr>
            <p:cNvPr id="17" name="TextBox 17"/>
            <p:cNvSpPr txBox="1"/>
            <p:nvPr/>
          </p:nvSpPr>
          <p:spPr>
            <a:xfrm>
              <a:off x="76200" y="-9525"/>
              <a:ext cx="660400" cy="746125"/>
            </a:xfrm>
            <a:prstGeom prst="rect">
              <a:avLst/>
            </a:prstGeom>
          </p:spPr>
          <p:txBody>
            <a:bodyPr lIns="50800" tIns="50800" rIns="50800" bIns="50800" rtlCol="0" anchor="ctr"/>
            <a:lstStyle/>
            <a:p>
              <a:pPr algn="ctr">
                <a:lnSpc>
                  <a:spcPts val="3312"/>
                </a:lnSpc>
              </a:pPr>
              <a:endParaRPr/>
            </a:p>
          </p:txBody>
        </p:sp>
      </p:grpSp>
      <p:grpSp>
        <p:nvGrpSpPr>
          <p:cNvPr id="18" name="Group 18"/>
          <p:cNvGrpSpPr/>
          <p:nvPr/>
        </p:nvGrpSpPr>
        <p:grpSpPr>
          <a:xfrm>
            <a:off x="9846670" y="8130214"/>
            <a:ext cx="1330289" cy="13302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81FF"/>
            </a:solidFill>
          </p:spPr>
        </p:sp>
        <p:sp>
          <p:nvSpPr>
            <p:cNvPr id="20" name="TextBox 20"/>
            <p:cNvSpPr txBox="1"/>
            <p:nvPr/>
          </p:nvSpPr>
          <p:spPr>
            <a:xfrm>
              <a:off x="76200" y="-9525"/>
              <a:ext cx="660400" cy="746125"/>
            </a:xfrm>
            <a:prstGeom prst="rect">
              <a:avLst/>
            </a:prstGeom>
          </p:spPr>
          <p:txBody>
            <a:bodyPr lIns="50800" tIns="50800" rIns="50800" bIns="50800" rtlCol="0" anchor="ctr"/>
            <a:lstStyle/>
            <a:p>
              <a:pPr algn="ctr">
                <a:lnSpc>
                  <a:spcPts val="3312"/>
                </a:lnSpc>
              </a:pPr>
              <a:endParaRPr/>
            </a:p>
          </p:txBody>
        </p:sp>
      </p:grpSp>
      <p:sp>
        <p:nvSpPr>
          <p:cNvPr id="21" name="TextBox 21"/>
          <p:cNvSpPr txBox="1"/>
          <p:nvPr/>
        </p:nvSpPr>
        <p:spPr>
          <a:xfrm>
            <a:off x="600086" y="6423744"/>
            <a:ext cx="1048107" cy="618394"/>
          </a:xfrm>
          <a:prstGeom prst="rect">
            <a:avLst/>
          </a:prstGeom>
        </p:spPr>
        <p:txBody>
          <a:bodyPr lIns="0" tIns="0" rIns="0" bIns="0" rtlCol="0" anchor="t">
            <a:spAutoFit/>
          </a:bodyPr>
          <a:lstStyle/>
          <a:p>
            <a:pPr algn="ctr">
              <a:lnSpc>
                <a:spcPts val="4769"/>
              </a:lnSpc>
              <a:spcBef>
                <a:spcPct val="0"/>
              </a:spcBef>
            </a:pPr>
            <a:r>
              <a:rPr lang="en-US" sz="2969" b="1">
                <a:solidFill>
                  <a:srgbClr val="000000"/>
                </a:solidFill>
                <a:latin typeface="Arial Bold"/>
                <a:ea typeface="Arial Bold"/>
                <a:cs typeface="Arial Bold"/>
                <a:sym typeface="Arial Bold"/>
              </a:rPr>
              <a:t>Obj 1.</a:t>
            </a:r>
          </a:p>
        </p:txBody>
      </p:sp>
      <p:sp>
        <p:nvSpPr>
          <p:cNvPr id="22" name="TextBox 22"/>
          <p:cNvSpPr txBox="1"/>
          <p:nvPr/>
        </p:nvSpPr>
        <p:spPr>
          <a:xfrm>
            <a:off x="508152" y="8396770"/>
            <a:ext cx="1343815" cy="1218450"/>
          </a:xfrm>
          <a:prstGeom prst="rect">
            <a:avLst/>
          </a:prstGeom>
        </p:spPr>
        <p:txBody>
          <a:bodyPr lIns="0" tIns="0" rIns="0" bIns="0" rtlCol="0" anchor="t">
            <a:spAutoFit/>
          </a:bodyPr>
          <a:lstStyle/>
          <a:p>
            <a:pPr algn="ctr">
              <a:lnSpc>
                <a:spcPts val="4769"/>
              </a:lnSpc>
            </a:pPr>
            <a:r>
              <a:rPr lang="en-US" sz="2970" b="1">
                <a:solidFill>
                  <a:srgbClr val="000000"/>
                </a:solidFill>
                <a:latin typeface="Arial Bold"/>
                <a:ea typeface="Arial Bold"/>
                <a:cs typeface="Arial Bold"/>
                <a:sym typeface="Arial Bold"/>
              </a:rPr>
              <a:t>Obj 2</a:t>
            </a:r>
            <a:r>
              <a:rPr lang="en-US" sz="2970">
                <a:solidFill>
                  <a:srgbClr val="000000"/>
                </a:solidFill>
                <a:latin typeface="Arial"/>
                <a:ea typeface="Arial"/>
                <a:cs typeface="Arial"/>
                <a:sym typeface="Arial"/>
              </a:rPr>
              <a:t>.</a:t>
            </a:r>
          </a:p>
          <a:p>
            <a:pPr algn="ctr">
              <a:lnSpc>
                <a:spcPts val="4769"/>
              </a:lnSpc>
              <a:spcBef>
                <a:spcPct val="0"/>
              </a:spcBef>
            </a:pPr>
            <a:endParaRPr lang="en-US" sz="2970">
              <a:solidFill>
                <a:srgbClr val="000000"/>
              </a:solidFill>
              <a:latin typeface="Arial"/>
              <a:ea typeface="Arial"/>
              <a:cs typeface="Arial"/>
              <a:sym typeface="Arial"/>
            </a:endParaRPr>
          </a:p>
        </p:txBody>
      </p:sp>
      <p:sp>
        <p:nvSpPr>
          <p:cNvPr id="23" name="TextBox 23"/>
          <p:cNvSpPr txBox="1"/>
          <p:nvPr/>
        </p:nvSpPr>
        <p:spPr>
          <a:xfrm>
            <a:off x="9987642" y="6423744"/>
            <a:ext cx="1048345" cy="1218450"/>
          </a:xfrm>
          <a:prstGeom prst="rect">
            <a:avLst/>
          </a:prstGeom>
        </p:spPr>
        <p:txBody>
          <a:bodyPr lIns="0" tIns="0" rIns="0" bIns="0" rtlCol="0" anchor="t">
            <a:spAutoFit/>
          </a:bodyPr>
          <a:lstStyle/>
          <a:p>
            <a:pPr algn="ctr">
              <a:lnSpc>
                <a:spcPts val="4769"/>
              </a:lnSpc>
            </a:pPr>
            <a:r>
              <a:rPr lang="en-US" sz="2970" b="1">
                <a:solidFill>
                  <a:srgbClr val="000000"/>
                </a:solidFill>
                <a:latin typeface="Arial Bold"/>
                <a:ea typeface="Arial Bold"/>
                <a:cs typeface="Arial Bold"/>
                <a:sym typeface="Arial Bold"/>
              </a:rPr>
              <a:t>Obj 3</a:t>
            </a:r>
            <a:r>
              <a:rPr lang="en-US" sz="2970">
                <a:solidFill>
                  <a:srgbClr val="000000"/>
                </a:solidFill>
                <a:latin typeface="Arial"/>
                <a:ea typeface="Arial"/>
                <a:cs typeface="Arial"/>
                <a:sym typeface="Arial"/>
              </a:rPr>
              <a:t>.</a:t>
            </a:r>
          </a:p>
          <a:p>
            <a:pPr algn="ctr">
              <a:lnSpc>
                <a:spcPts val="4769"/>
              </a:lnSpc>
              <a:spcBef>
                <a:spcPct val="0"/>
              </a:spcBef>
            </a:pPr>
            <a:endParaRPr lang="en-US" sz="2970">
              <a:solidFill>
                <a:srgbClr val="000000"/>
              </a:solidFill>
              <a:latin typeface="Arial"/>
              <a:ea typeface="Arial"/>
              <a:cs typeface="Arial"/>
              <a:sym typeface="Arial"/>
            </a:endParaRPr>
          </a:p>
        </p:txBody>
      </p:sp>
      <p:sp>
        <p:nvSpPr>
          <p:cNvPr id="24" name="TextBox 24"/>
          <p:cNvSpPr txBox="1"/>
          <p:nvPr/>
        </p:nvSpPr>
        <p:spPr>
          <a:xfrm>
            <a:off x="9846670" y="8396770"/>
            <a:ext cx="1404875" cy="1218450"/>
          </a:xfrm>
          <a:prstGeom prst="rect">
            <a:avLst/>
          </a:prstGeom>
        </p:spPr>
        <p:txBody>
          <a:bodyPr lIns="0" tIns="0" rIns="0" bIns="0" rtlCol="0" anchor="t">
            <a:spAutoFit/>
          </a:bodyPr>
          <a:lstStyle/>
          <a:p>
            <a:pPr algn="ctr">
              <a:lnSpc>
                <a:spcPts val="4769"/>
              </a:lnSpc>
            </a:pPr>
            <a:r>
              <a:rPr lang="en-US" sz="2970" b="1">
                <a:solidFill>
                  <a:srgbClr val="000000"/>
                </a:solidFill>
                <a:latin typeface="Arial Bold"/>
                <a:ea typeface="Arial Bold"/>
                <a:cs typeface="Arial Bold"/>
                <a:sym typeface="Arial Bold"/>
              </a:rPr>
              <a:t>Obj 4.</a:t>
            </a:r>
          </a:p>
          <a:p>
            <a:pPr algn="ctr">
              <a:lnSpc>
                <a:spcPts val="4769"/>
              </a:lnSpc>
              <a:spcBef>
                <a:spcPct val="0"/>
              </a:spcBef>
            </a:pPr>
            <a:endParaRPr lang="en-US" sz="2970" b="1">
              <a:solidFill>
                <a:srgbClr val="000000"/>
              </a:solidFill>
              <a:latin typeface="Arial Bold"/>
              <a:ea typeface="Arial Bold"/>
              <a:cs typeface="Arial Bold"/>
              <a:sym typeface="Arial Bold"/>
            </a:endParaRPr>
          </a:p>
        </p:txBody>
      </p:sp>
      <p:sp>
        <p:nvSpPr>
          <p:cNvPr id="25" name="TextBox 25"/>
          <p:cNvSpPr txBox="1"/>
          <p:nvPr/>
        </p:nvSpPr>
        <p:spPr>
          <a:xfrm>
            <a:off x="11251545" y="8190446"/>
            <a:ext cx="6438868" cy="1220836"/>
          </a:xfrm>
          <a:prstGeom prst="rect">
            <a:avLst/>
          </a:prstGeom>
        </p:spPr>
        <p:txBody>
          <a:bodyPr lIns="0" tIns="0" rIns="0" bIns="0" rtlCol="0" anchor="t">
            <a:spAutoFit/>
          </a:bodyPr>
          <a:lstStyle/>
          <a:p>
            <a:pPr algn="just">
              <a:lnSpc>
                <a:spcPts val="3212"/>
              </a:lnSpc>
              <a:spcBef>
                <a:spcPct val="0"/>
              </a:spcBef>
            </a:pPr>
            <a:r>
              <a:rPr lang="en-US" sz="2000">
                <a:solidFill>
                  <a:srgbClr val="000000"/>
                </a:solidFill>
                <a:latin typeface="Arial"/>
                <a:ea typeface="Arial"/>
                <a:cs typeface="Arial"/>
                <a:sym typeface="Arial"/>
              </a:rPr>
              <a:t>To analyze data from reliable sources, generate sustainability metrics, and offer tailored suggestions by using AI and Machine Learning</a:t>
            </a:r>
          </a:p>
        </p:txBody>
      </p:sp>
      <p:sp>
        <p:nvSpPr>
          <p:cNvPr id="26" name="TextBox 26"/>
          <p:cNvSpPr txBox="1"/>
          <p:nvPr/>
        </p:nvSpPr>
        <p:spPr>
          <a:xfrm>
            <a:off x="11296262" y="6331596"/>
            <a:ext cx="6483585" cy="820786"/>
          </a:xfrm>
          <a:prstGeom prst="rect">
            <a:avLst/>
          </a:prstGeom>
        </p:spPr>
        <p:txBody>
          <a:bodyPr lIns="0" tIns="0" rIns="0" bIns="0" rtlCol="0" anchor="t">
            <a:spAutoFit/>
          </a:bodyPr>
          <a:lstStyle/>
          <a:p>
            <a:pPr algn="just">
              <a:lnSpc>
                <a:spcPts val="3212"/>
              </a:lnSpc>
              <a:spcBef>
                <a:spcPct val="0"/>
              </a:spcBef>
            </a:pPr>
            <a:r>
              <a:rPr lang="en-US" sz="2000">
                <a:solidFill>
                  <a:srgbClr val="000000"/>
                </a:solidFill>
                <a:latin typeface="Arial"/>
                <a:ea typeface="Arial"/>
                <a:cs typeface="Arial"/>
                <a:sym typeface="Arial"/>
              </a:rPr>
              <a:t>To track progress, provide real-time feedback, and align with key sustainability goals such as ESG compliance.</a:t>
            </a:r>
          </a:p>
        </p:txBody>
      </p:sp>
      <p:sp>
        <p:nvSpPr>
          <p:cNvPr id="27" name="TextBox 27"/>
          <p:cNvSpPr txBox="1"/>
          <p:nvPr/>
        </p:nvSpPr>
        <p:spPr>
          <a:xfrm>
            <a:off x="1984819" y="8444395"/>
            <a:ext cx="6404119" cy="820786"/>
          </a:xfrm>
          <a:prstGeom prst="rect">
            <a:avLst/>
          </a:prstGeom>
        </p:spPr>
        <p:txBody>
          <a:bodyPr lIns="0" tIns="0" rIns="0" bIns="0" rtlCol="0" anchor="t">
            <a:spAutoFit/>
          </a:bodyPr>
          <a:lstStyle/>
          <a:p>
            <a:pPr algn="just">
              <a:lnSpc>
                <a:spcPts val="3212"/>
              </a:lnSpc>
              <a:spcBef>
                <a:spcPct val="0"/>
              </a:spcBef>
            </a:pPr>
            <a:r>
              <a:rPr lang="en-US" sz="2000">
                <a:solidFill>
                  <a:srgbClr val="000000"/>
                </a:solidFill>
                <a:latin typeface="Arial"/>
                <a:ea typeface="Arial"/>
                <a:cs typeface="Arial"/>
                <a:sym typeface="Arial"/>
              </a:rPr>
              <a:t>To provide personalized recommendations to improve sustainability</a:t>
            </a:r>
          </a:p>
        </p:txBody>
      </p:sp>
      <p:sp>
        <p:nvSpPr>
          <p:cNvPr id="28" name="TextBox 28"/>
          <p:cNvSpPr txBox="1"/>
          <p:nvPr/>
        </p:nvSpPr>
        <p:spPr>
          <a:xfrm>
            <a:off x="1829127" y="6331596"/>
            <a:ext cx="6666378" cy="820786"/>
          </a:xfrm>
          <a:prstGeom prst="rect">
            <a:avLst/>
          </a:prstGeom>
        </p:spPr>
        <p:txBody>
          <a:bodyPr lIns="0" tIns="0" rIns="0" bIns="0" rtlCol="0" anchor="t">
            <a:spAutoFit/>
          </a:bodyPr>
          <a:lstStyle/>
          <a:p>
            <a:pPr algn="just">
              <a:lnSpc>
                <a:spcPts val="3212"/>
              </a:lnSpc>
              <a:spcBef>
                <a:spcPct val="0"/>
              </a:spcBef>
            </a:pPr>
            <a:r>
              <a:rPr lang="en-US" sz="2000">
                <a:solidFill>
                  <a:srgbClr val="000000"/>
                </a:solidFill>
                <a:latin typeface="Arial"/>
                <a:ea typeface="Arial"/>
                <a:cs typeface="Arial"/>
                <a:sym typeface="Arial"/>
              </a:rPr>
              <a:t>To Develop an AI-powered platform that analyzes user data and behavior patterns</a:t>
            </a:r>
          </a:p>
        </p:txBody>
      </p:sp>
      <p:sp>
        <p:nvSpPr>
          <p:cNvPr id="29" name="Freeform 29"/>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Freeform 2"/>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2"/>
            <a:stretch>
              <a:fillRect/>
            </a:stretch>
          </a:blipFill>
        </p:spPr>
      </p:sp>
      <p:sp>
        <p:nvSpPr>
          <p:cNvPr id="3" name="Freeform 3"/>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3"/>
            <a:stretch>
              <a:fillRect/>
            </a:stretch>
          </a:blipFill>
        </p:spPr>
      </p:sp>
      <p:sp>
        <p:nvSpPr>
          <p:cNvPr id="5" name="TextBox 5"/>
          <p:cNvSpPr txBox="1"/>
          <p:nvPr/>
        </p:nvSpPr>
        <p:spPr>
          <a:xfrm>
            <a:off x="5724155" y="122555"/>
            <a:ext cx="7517955" cy="1052196"/>
          </a:xfrm>
          <a:prstGeom prst="rect">
            <a:avLst/>
          </a:prstGeom>
        </p:spPr>
        <p:txBody>
          <a:bodyPr lIns="0" tIns="0" rIns="0" bIns="0" rtlCol="0" anchor="t">
            <a:spAutoFit/>
          </a:bodyPr>
          <a:lstStyle/>
          <a:p>
            <a:pPr algn="ctr">
              <a:lnSpc>
                <a:spcPts val="8679"/>
              </a:lnSpc>
            </a:pPr>
            <a:r>
              <a:rPr lang="en-US" sz="6199" b="1" u="sng">
                <a:solidFill>
                  <a:srgbClr val="240046"/>
                </a:solidFill>
                <a:latin typeface="Canva Sans Bold"/>
                <a:ea typeface="Canva Sans Bold"/>
                <a:cs typeface="Canva Sans Bold"/>
                <a:sym typeface="Canva Sans Bold"/>
              </a:rPr>
              <a:t>Proposed Solution</a:t>
            </a:r>
          </a:p>
        </p:txBody>
      </p:sp>
      <p:sp>
        <p:nvSpPr>
          <p:cNvPr id="6" name="TextBox 6"/>
          <p:cNvSpPr txBox="1"/>
          <p:nvPr/>
        </p:nvSpPr>
        <p:spPr>
          <a:xfrm>
            <a:off x="314908" y="1422672"/>
            <a:ext cx="5268199" cy="560538"/>
          </a:xfrm>
          <a:prstGeom prst="rect">
            <a:avLst/>
          </a:prstGeom>
        </p:spPr>
        <p:txBody>
          <a:bodyPr lIns="0" tIns="0" rIns="0" bIns="0" rtlCol="0" anchor="t">
            <a:spAutoFit/>
          </a:bodyPr>
          <a:lstStyle/>
          <a:p>
            <a:pPr algn="ctr">
              <a:lnSpc>
                <a:spcPts val="4911"/>
              </a:lnSpc>
            </a:pPr>
            <a:r>
              <a:rPr lang="en-US" sz="3058" b="1" dirty="0">
                <a:solidFill>
                  <a:srgbClr val="240046"/>
                </a:solidFill>
                <a:latin typeface="Arial Bold"/>
                <a:ea typeface="Arial Bold"/>
                <a:cs typeface="Arial Bold"/>
                <a:sym typeface="Arial Bold"/>
              </a:rPr>
              <a:t>1. </a:t>
            </a:r>
            <a:r>
              <a:rPr lang="en-US" sz="2800" b="1" dirty="0">
                <a:solidFill>
                  <a:srgbClr val="240046"/>
                </a:solidFill>
                <a:latin typeface="Arial Bold"/>
                <a:ea typeface="Arial Bold"/>
                <a:cs typeface="Arial Bold"/>
                <a:sym typeface="Arial Bold"/>
              </a:rPr>
              <a:t>Data Collection &amp; Storage</a:t>
            </a:r>
          </a:p>
        </p:txBody>
      </p:sp>
      <p:sp>
        <p:nvSpPr>
          <p:cNvPr id="7" name="TextBox 7"/>
          <p:cNvSpPr txBox="1"/>
          <p:nvPr/>
        </p:nvSpPr>
        <p:spPr>
          <a:xfrm>
            <a:off x="349355" y="1960576"/>
            <a:ext cx="9304510" cy="1107996"/>
          </a:xfrm>
          <a:prstGeom prst="rect">
            <a:avLst/>
          </a:prstGeom>
        </p:spPr>
        <p:txBody>
          <a:bodyPr wrap="square" lIns="0" tIns="0" rIns="0" bIns="0" rtlCol="0" anchor="t">
            <a:spAutoFit/>
          </a:bodyPr>
          <a:lstStyle/>
          <a:p>
            <a:pPr marL="580759" lvl="1" indent="-290379" algn="just">
              <a:buFont typeface="Arial"/>
              <a:buChar char="•"/>
            </a:pPr>
            <a:r>
              <a:rPr lang="en-US" sz="2400" dirty="0">
                <a:solidFill>
                  <a:srgbClr val="240046"/>
                </a:solidFill>
                <a:latin typeface="Arial"/>
                <a:ea typeface="Arial"/>
                <a:cs typeface="Arial"/>
                <a:sym typeface="Arial"/>
              </a:rPr>
              <a:t>Collect data for individuals and businesses.</a:t>
            </a:r>
          </a:p>
          <a:p>
            <a:pPr marL="580759" lvl="1" indent="-290379" algn="just">
              <a:buFont typeface="Arial"/>
              <a:buChar char="•"/>
            </a:pPr>
            <a:r>
              <a:rPr lang="en-US" sz="2400" dirty="0">
                <a:solidFill>
                  <a:srgbClr val="240046"/>
                </a:solidFill>
                <a:latin typeface="Arial"/>
                <a:ea typeface="Arial"/>
                <a:cs typeface="Arial"/>
                <a:sym typeface="Arial"/>
              </a:rPr>
              <a:t>Store structured data in SQL and unstructured data in NoSQL databases</a:t>
            </a:r>
            <a:r>
              <a:rPr lang="en-US" sz="2000" dirty="0">
                <a:solidFill>
                  <a:srgbClr val="240046"/>
                </a:solidFill>
                <a:latin typeface="Arial"/>
                <a:ea typeface="Arial"/>
                <a:cs typeface="Arial"/>
                <a:sym typeface="Arial"/>
              </a:rPr>
              <a:t>.</a:t>
            </a:r>
          </a:p>
        </p:txBody>
      </p:sp>
      <p:sp>
        <p:nvSpPr>
          <p:cNvPr id="8" name="TextBox 8"/>
          <p:cNvSpPr txBox="1"/>
          <p:nvPr/>
        </p:nvSpPr>
        <p:spPr>
          <a:xfrm>
            <a:off x="453452" y="3106195"/>
            <a:ext cx="5377668" cy="560603"/>
          </a:xfrm>
          <a:prstGeom prst="rect">
            <a:avLst/>
          </a:prstGeom>
        </p:spPr>
        <p:txBody>
          <a:bodyPr wrap="square" lIns="0" tIns="0" rIns="0" bIns="0" rtlCol="0" anchor="t">
            <a:spAutoFit/>
          </a:bodyPr>
          <a:lstStyle/>
          <a:p>
            <a:pPr algn="ctr">
              <a:lnSpc>
                <a:spcPts val="4914"/>
              </a:lnSpc>
            </a:pPr>
            <a:r>
              <a:rPr lang="en-US" sz="3060" b="1" dirty="0">
                <a:solidFill>
                  <a:srgbClr val="240046"/>
                </a:solidFill>
                <a:latin typeface="Arial Bold"/>
                <a:ea typeface="Arial Bold"/>
                <a:cs typeface="Arial Bold"/>
                <a:sym typeface="Arial Bold"/>
              </a:rPr>
              <a:t>2. </a:t>
            </a:r>
            <a:r>
              <a:rPr lang="en-US" sz="2800" b="1" dirty="0">
                <a:solidFill>
                  <a:srgbClr val="240046"/>
                </a:solidFill>
                <a:latin typeface="Arial Bold"/>
                <a:ea typeface="Arial Bold"/>
                <a:cs typeface="Arial Bold"/>
                <a:sym typeface="Arial Bold"/>
              </a:rPr>
              <a:t>AI/ML for Behavior Analysis</a:t>
            </a:r>
          </a:p>
        </p:txBody>
      </p:sp>
      <p:sp>
        <p:nvSpPr>
          <p:cNvPr id="9" name="TextBox 9"/>
          <p:cNvSpPr txBox="1"/>
          <p:nvPr/>
        </p:nvSpPr>
        <p:spPr>
          <a:xfrm>
            <a:off x="349355" y="3785040"/>
            <a:ext cx="9544935" cy="1891287"/>
          </a:xfrm>
          <a:prstGeom prst="rect">
            <a:avLst/>
          </a:prstGeom>
        </p:spPr>
        <p:txBody>
          <a:bodyPr wrap="square" lIns="0" tIns="0" rIns="0" bIns="0" rtlCol="0" anchor="t">
            <a:spAutoFit/>
          </a:bodyPr>
          <a:lstStyle/>
          <a:p>
            <a:pPr marL="580772" lvl="1" indent="-290386">
              <a:buFont typeface="Arial"/>
              <a:buChar char="•"/>
            </a:pPr>
            <a:r>
              <a:rPr lang="en-US" sz="2400" dirty="0">
                <a:solidFill>
                  <a:srgbClr val="240046"/>
                </a:solidFill>
                <a:latin typeface="Arial"/>
                <a:ea typeface="Arial"/>
                <a:cs typeface="Arial"/>
                <a:sym typeface="Arial"/>
              </a:rPr>
              <a:t>Use clustering for grouping users by behavior and regression models/Classification models for predicting business resource trends and personalized recommendations for improving sustainability</a:t>
            </a:r>
          </a:p>
          <a:p>
            <a:pPr algn="just">
              <a:spcBef>
                <a:spcPct val="0"/>
              </a:spcBef>
            </a:pPr>
            <a:endParaRPr lang="en-US" sz="2690" dirty="0">
              <a:solidFill>
                <a:srgbClr val="240046"/>
              </a:solidFill>
              <a:latin typeface="Arial"/>
              <a:ea typeface="Arial"/>
              <a:cs typeface="Arial"/>
              <a:sym typeface="Arial"/>
            </a:endParaRPr>
          </a:p>
        </p:txBody>
      </p:sp>
      <p:sp>
        <p:nvSpPr>
          <p:cNvPr id="10" name="TextBox 10"/>
          <p:cNvSpPr txBox="1"/>
          <p:nvPr/>
        </p:nvSpPr>
        <p:spPr>
          <a:xfrm>
            <a:off x="453452" y="5233966"/>
            <a:ext cx="7752993" cy="560603"/>
          </a:xfrm>
          <a:prstGeom prst="rect">
            <a:avLst/>
          </a:prstGeom>
        </p:spPr>
        <p:txBody>
          <a:bodyPr lIns="0" tIns="0" rIns="0" bIns="0" rtlCol="0" anchor="t">
            <a:spAutoFit/>
          </a:bodyPr>
          <a:lstStyle/>
          <a:p>
            <a:pPr algn="ctr">
              <a:lnSpc>
                <a:spcPts val="4914"/>
              </a:lnSpc>
              <a:spcBef>
                <a:spcPct val="0"/>
              </a:spcBef>
            </a:pPr>
            <a:r>
              <a:rPr lang="en-US" sz="3060" b="1" dirty="0">
                <a:solidFill>
                  <a:srgbClr val="240046"/>
                </a:solidFill>
                <a:latin typeface="Arial Bold"/>
                <a:ea typeface="Arial Bold"/>
                <a:cs typeface="Arial Bold"/>
                <a:sym typeface="Arial Bold"/>
              </a:rPr>
              <a:t>3. Sustainability Metrics &amp; ESG </a:t>
            </a:r>
            <a:r>
              <a:rPr lang="en-US" sz="2800" b="1" dirty="0">
                <a:solidFill>
                  <a:srgbClr val="240046"/>
                </a:solidFill>
                <a:latin typeface="Arial Bold"/>
                <a:ea typeface="Arial Bold"/>
                <a:cs typeface="Arial Bold"/>
                <a:sym typeface="Arial Bold"/>
              </a:rPr>
              <a:t>Alignment</a:t>
            </a:r>
          </a:p>
        </p:txBody>
      </p:sp>
      <p:sp>
        <p:nvSpPr>
          <p:cNvPr id="11" name="TextBox 11"/>
          <p:cNvSpPr txBox="1"/>
          <p:nvPr/>
        </p:nvSpPr>
        <p:spPr>
          <a:xfrm>
            <a:off x="302382" y="5709081"/>
            <a:ext cx="11339588" cy="483594"/>
          </a:xfrm>
          <a:prstGeom prst="rect">
            <a:avLst/>
          </a:prstGeom>
        </p:spPr>
        <p:txBody>
          <a:bodyPr lIns="0" tIns="0" rIns="0" bIns="0" rtlCol="0" anchor="t">
            <a:spAutoFit/>
          </a:bodyPr>
          <a:lstStyle/>
          <a:p>
            <a:pPr marL="580772" lvl="1" indent="-290386" algn="just">
              <a:lnSpc>
                <a:spcPts val="4320"/>
              </a:lnSpc>
              <a:buFont typeface="Arial"/>
              <a:buChar char="•"/>
            </a:pPr>
            <a:r>
              <a:rPr lang="en-US" sz="2400" dirty="0">
                <a:solidFill>
                  <a:srgbClr val="240046"/>
                </a:solidFill>
                <a:latin typeface="Arial"/>
                <a:ea typeface="Arial"/>
                <a:cs typeface="Arial"/>
                <a:sym typeface="Arial"/>
              </a:rPr>
              <a:t>Track carbon footprint, water use, and waste, aligned with ESG goals.</a:t>
            </a:r>
          </a:p>
        </p:txBody>
      </p:sp>
      <p:sp>
        <p:nvSpPr>
          <p:cNvPr id="12" name="TextBox 12"/>
          <p:cNvSpPr txBox="1"/>
          <p:nvPr/>
        </p:nvSpPr>
        <p:spPr>
          <a:xfrm>
            <a:off x="415710" y="6250037"/>
            <a:ext cx="5201161" cy="560603"/>
          </a:xfrm>
          <a:prstGeom prst="rect">
            <a:avLst/>
          </a:prstGeom>
        </p:spPr>
        <p:txBody>
          <a:bodyPr lIns="0" tIns="0" rIns="0" bIns="0" rtlCol="0" anchor="t">
            <a:spAutoFit/>
          </a:bodyPr>
          <a:lstStyle/>
          <a:p>
            <a:pPr algn="ctr">
              <a:lnSpc>
                <a:spcPts val="4914"/>
              </a:lnSpc>
              <a:spcBef>
                <a:spcPct val="0"/>
              </a:spcBef>
            </a:pPr>
            <a:r>
              <a:rPr lang="en-US" sz="3060" b="1" dirty="0">
                <a:solidFill>
                  <a:srgbClr val="240046"/>
                </a:solidFill>
                <a:latin typeface="Arial Bold"/>
                <a:ea typeface="Arial Bold"/>
                <a:cs typeface="Arial Bold"/>
                <a:sym typeface="Arial Bold"/>
              </a:rPr>
              <a:t>4. Recommendation </a:t>
            </a:r>
            <a:r>
              <a:rPr lang="en-US" sz="2800" b="1" dirty="0">
                <a:solidFill>
                  <a:srgbClr val="240046"/>
                </a:solidFill>
                <a:latin typeface="Arial Bold"/>
                <a:ea typeface="Arial Bold"/>
                <a:cs typeface="Arial Bold"/>
                <a:sym typeface="Arial Bold"/>
              </a:rPr>
              <a:t>Engine</a:t>
            </a:r>
          </a:p>
        </p:txBody>
      </p:sp>
      <p:sp>
        <p:nvSpPr>
          <p:cNvPr id="13" name="TextBox 13"/>
          <p:cNvSpPr txBox="1"/>
          <p:nvPr/>
        </p:nvSpPr>
        <p:spPr>
          <a:xfrm>
            <a:off x="302382" y="6764221"/>
            <a:ext cx="9957996" cy="492122"/>
          </a:xfrm>
          <a:prstGeom prst="rect">
            <a:avLst/>
          </a:prstGeom>
        </p:spPr>
        <p:txBody>
          <a:bodyPr wrap="square" lIns="0" tIns="0" rIns="0" bIns="0" rtlCol="0" anchor="t">
            <a:spAutoFit/>
          </a:bodyPr>
          <a:lstStyle/>
          <a:p>
            <a:pPr marL="580772" lvl="1" indent="-290386" algn="just">
              <a:lnSpc>
                <a:spcPts val="4320"/>
              </a:lnSpc>
              <a:buFont typeface="Arial"/>
              <a:buChar char="•"/>
            </a:pPr>
            <a:r>
              <a:rPr lang="en-US" sz="2400" dirty="0">
                <a:solidFill>
                  <a:srgbClr val="240046"/>
                </a:solidFill>
                <a:latin typeface="Arial"/>
                <a:ea typeface="Arial"/>
                <a:cs typeface="Arial"/>
                <a:sym typeface="Arial"/>
              </a:rPr>
              <a:t>Offer tailored suggestions, improving through user feedback</a:t>
            </a:r>
            <a:r>
              <a:rPr lang="en-US" sz="2690" dirty="0">
                <a:solidFill>
                  <a:srgbClr val="240046"/>
                </a:solidFill>
                <a:latin typeface="Arial"/>
                <a:ea typeface="Arial"/>
                <a:cs typeface="Arial"/>
                <a:sym typeface="Arial"/>
              </a:rPr>
              <a:t>.</a:t>
            </a:r>
          </a:p>
        </p:txBody>
      </p:sp>
      <p:sp>
        <p:nvSpPr>
          <p:cNvPr id="14" name="TextBox 14"/>
          <p:cNvSpPr txBox="1"/>
          <p:nvPr/>
        </p:nvSpPr>
        <p:spPr>
          <a:xfrm>
            <a:off x="349355" y="7445856"/>
            <a:ext cx="5493248" cy="560603"/>
          </a:xfrm>
          <a:prstGeom prst="rect">
            <a:avLst/>
          </a:prstGeom>
        </p:spPr>
        <p:txBody>
          <a:bodyPr wrap="square" lIns="0" tIns="0" rIns="0" bIns="0" rtlCol="0" anchor="t">
            <a:spAutoFit/>
          </a:bodyPr>
          <a:lstStyle/>
          <a:p>
            <a:pPr algn="ctr">
              <a:lnSpc>
                <a:spcPts val="4914"/>
              </a:lnSpc>
              <a:spcBef>
                <a:spcPct val="0"/>
              </a:spcBef>
            </a:pPr>
            <a:r>
              <a:rPr lang="en-US" sz="3060" b="1" dirty="0">
                <a:solidFill>
                  <a:srgbClr val="240046"/>
                </a:solidFill>
                <a:latin typeface="Arial Bold"/>
                <a:ea typeface="Arial Bold"/>
                <a:cs typeface="Arial Bold"/>
                <a:sym typeface="Arial Bold"/>
              </a:rPr>
              <a:t>5. User Interface &amp; </a:t>
            </a:r>
            <a:r>
              <a:rPr lang="en-US" sz="2800" b="1" dirty="0">
                <a:solidFill>
                  <a:srgbClr val="240046"/>
                </a:solidFill>
                <a:latin typeface="Arial Bold"/>
                <a:ea typeface="Arial Bold"/>
                <a:cs typeface="Arial Bold"/>
                <a:sym typeface="Arial Bold"/>
              </a:rPr>
              <a:t>Reporting</a:t>
            </a:r>
          </a:p>
        </p:txBody>
      </p:sp>
      <p:sp>
        <p:nvSpPr>
          <p:cNvPr id="15" name="TextBox 15"/>
          <p:cNvSpPr txBox="1"/>
          <p:nvPr/>
        </p:nvSpPr>
        <p:spPr>
          <a:xfrm>
            <a:off x="302382" y="7976947"/>
            <a:ext cx="17658183" cy="1035027"/>
          </a:xfrm>
          <a:prstGeom prst="rect">
            <a:avLst/>
          </a:prstGeom>
        </p:spPr>
        <p:txBody>
          <a:bodyPr lIns="0" tIns="0" rIns="0" bIns="0" rtlCol="0" anchor="t">
            <a:spAutoFit/>
          </a:bodyPr>
          <a:lstStyle/>
          <a:p>
            <a:pPr marL="580772" lvl="1" indent="-290386" algn="just">
              <a:lnSpc>
                <a:spcPts val="4320"/>
              </a:lnSpc>
              <a:buFont typeface="Arial"/>
              <a:buChar char="•"/>
            </a:pPr>
            <a:r>
              <a:rPr lang="en-US" sz="2400" dirty="0">
                <a:solidFill>
                  <a:srgbClr val="240046"/>
                </a:solidFill>
                <a:latin typeface="Arial"/>
                <a:ea typeface="Arial"/>
                <a:cs typeface="Arial"/>
                <a:sym typeface="Arial"/>
              </a:rPr>
              <a:t>Build a user-friendly dashboard to track progress and generate automated sustainability reports. Align reports with ESG requirements.</a:t>
            </a:r>
          </a:p>
        </p:txBody>
      </p:sp>
      <p:sp>
        <p:nvSpPr>
          <p:cNvPr id="16" name="TextBox 16"/>
          <p:cNvSpPr txBox="1"/>
          <p:nvPr/>
        </p:nvSpPr>
        <p:spPr>
          <a:xfrm>
            <a:off x="499335" y="9064457"/>
            <a:ext cx="2484120" cy="560603"/>
          </a:xfrm>
          <a:prstGeom prst="rect">
            <a:avLst/>
          </a:prstGeom>
        </p:spPr>
        <p:txBody>
          <a:bodyPr lIns="0" tIns="0" rIns="0" bIns="0" rtlCol="0" anchor="t">
            <a:spAutoFit/>
          </a:bodyPr>
          <a:lstStyle/>
          <a:p>
            <a:pPr algn="ctr">
              <a:lnSpc>
                <a:spcPts val="4914"/>
              </a:lnSpc>
              <a:spcBef>
                <a:spcPct val="0"/>
              </a:spcBef>
            </a:pPr>
            <a:r>
              <a:rPr lang="en-US" sz="3060" b="1" dirty="0">
                <a:solidFill>
                  <a:srgbClr val="240046"/>
                </a:solidFill>
                <a:latin typeface="Arial Bold"/>
                <a:ea typeface="Arial Bold"/>
                <a:cs typeface="Arial Bold"/>
                <a:sym typeface="Arial Bold"/>
              </a:rPr>
              <a:t>6. Tech </a:t>
            </a:r>
            <a:r>
              <a:rPr lang="en-US" sz="2800" b="1" dirty="0">
                <a:solidFill>
                  <a:srgbClr val="240046"/>
                </a:solidFill>
                <a:latin typeface="Arial Bold"/>
                <a:ea typeface="Arial Bold"/>
                <a:cs typeface="Arial Bold"/>
                <a:sym typeface="Arial Bold"/>
              </a:rPr>
              <a:t>Stack</a:t>
            </a:r>
          </a:p>
        </p:txBody>
      </p:sp>
      <p:sp>
        <p:nvSpPr>
          <p:cNvPr id="17" name="TextBox 17"/>
          <p:cNvSpPr txBox="1"/>
          <p:nvPr/>
        </p:nvSpPr>
        <p:spPr>
          <a:xfrm>
            <a:off x="302382" y="9615161"/>
            <a:ext cx="17565860" cy="483594"/>
          </a:xfrm>
          <a:prstGeom prst="rect">
            <a:avLst/>
          </a:prstGeom>
        </p:spPr>
        <p:txBody>
          <a:bodyPr lIns="0" tIns="0" rIns="0" bIns="0" rtlCol="0" anchor="t">
            <a:spAutoFit/>
          </a:bodyPr>
          <a:lstStyle/>
          <a:p>
            <a:pPr marL="580772" lvl="1" indent="-290386" algn="just">
              <a:lnSpc>
                <a:spcPts val="4320"/>
              </a:lnSpc>
              <a:buFont typeface="Arial"/>
              <a:buChar char="•"/>
            </a:pPr>
            <a:r>
              <a:rPr lang="en-US" sz="2400" dirty="0">
                <a:solidFill>
                  <a:srgbClr val="240046"/>
                </a:solidFill>
                <a:latin typeface="Arial"/>
                <a:ea typeface="Arial"/>
                <a:cs typeface="Arial"/>
                <a:sym typeface="Arial"/>
              </a:rPr>
              <a:t>Python (AI/ML), SQL/NoSQL databases, React.js (frontend), Flask/Django (backend), cloud infrastructure (AWS/Azure).</a:t>
            </a:r>
          </a:p>
        </p:txBody>
      </p:sp>
      <p:pic>
        <p:nvPicPr>
          <p:cNvPr id="18" name="Picture 17">
            <a:extLst>
              <a:ext uri="{FF2B5EF4-FFF2-40B4-BE49-F238E27FC236}">
                <a16:creationId xmlns:a16="http://schemas.microsoft.com/office/drawing/2014/main" id="{145E2457-9FE7-0C03-C75C-9DD448B19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312" y="1494179"/>
            <a:ext cx="8513963" cy="3739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Freeform 2" descr="preencoded.png"/>
          <p:cNvSpPr/>
          <p:nvPr/>
        </p:nvSpPr>
        <p:spPr>
          <a:xfrm>
            <a:off x="16333980" y="9686925"/>
            <a:ext cx="2153256" cy="514350"/>
          </a:xfrm>
          <a:custGeom>
            <a:avLst/>
            <a:gdLst/>
            <a:ahLst/>
            <a:cxnLst/>
            <a:rect l="l" t="t" r="r" b="b"/>
            <a:pathLst>
              <a:path w="2153256" h="514350">
                <a:moveTo>
                  <a:pt x="0" y="0"/>
                </a:moveTo>
                <a:lnTo>
                  <a:pt x="2153257" y="0"/>
                </a:lnTo>
                <a:lnTo>
                  <a:pt x="2153257" y="514350"/>
                </a:lnTo>
                <a:lnTo>
                  <a:pt x="0" y="514350"/>
                </a:lnTo>
                <a:lnTo>
                  <a:pt x="0" y="0"/>
                </a:lnTo>
                <a:close/>
              </a:path>
            </a:pathLst>
          </a:custGeom>
          <a:blipFill>
            <a:blip r:embed="rId3"/>
            <a:stretch>
              <a:fillRect/>
            </a:stretch>
          </a:blipFill>
        </p:spPr>
      </p:sp>
      <p:sp>
        <p:nvSpPr>
          <p:cNvPr id="3" name="TextBox 3"/>
          <p:cNvSpPr txBox="1"/>
          <p:nvPr/>
        </p:nvSpPr>
        <p:spPr>
          <a:xfrm>
            <a:off x="3285015" y="44780"/>
            <a:ext cx="12016134" cy="1597025"/>
          </a:xfrm>
          <a:prstGeom prst="rect">
            <a:avLst/>
          </a:prstGeom>
        </p:spPr>
        <p:txBody>
          <a:bodyPr lIns="0" tIns="0" rIns="0" bIns="0" rtlCol="0" anchor="t">
            <a:spAutoFit/>
          </a:bodyPr>
          <a:lstStyle/>
          <a:p>
            <a:pPr algn="l">
              <a:lnSpc>
                <a:spcPts val="6249"/>
              </a:lnSpc>
            </a:pPr>
            <a:r>
              <a:rPr lang="en-US" sz="4999" b="1" u="sng">
                <a:solidFill>
                  <a:srgbClr val="00002E"/>
                </a:solidFill>
                <a:latin typeface="Arimo Bold"/>
                <a:ea typeface="Arimo Bold"/>
                <a:cs typeface="Arimo Bold"/>
                <a:sym typeface="Arimo Bold"/>
              </a:rPr>
              <a:t>How does your innovation accelerate change with the power of Technology? </a:t>
            </a:r>
          </a:p>
        </p:txBody>
      </p:sp>
      <p:grpSp>
        <p:nvGrpSpPr>
          <p:cNvPr id="4" name="Group 4"/>
          <p:cNvGrpSpPr/>
          <p:nvPr/>
        </p:nvGrpSpPr>
        <p:grpSpPr>
          <a:xfrm>
            <a:off x="661833" y="2238098"/>
            <a:ext cx="640556" cy="640556"/>
            <a:chOff x="0" y="0"/>
            <a:chExt cx="854075" cy="854075"/>
          </a:xfrm>
        </p:grpSpPr>
        <p:sp>
          <p:nvSpPr>
            <p:cNvPr id="5" name="Freeform 5"/>
            <p:cNvSpPr/>
            <p:nvPr/>
          </p:nvSpPr>
          <p:spPr>
            <a:xfrm>
              <a:off x="19050" y="19050"/>
              <a:ext cx="815975" cy="815975"/>
            </a:xfrm>
            <a:custGeom>
              <a:avLst/>
              <a:gdLst/>
              <a:ahLst/>
              <a:cxnLst/>
              <a:rect l="l" t="t" r="r" b="b"/>
              <a:pathLst>
                <a:path w="815975" h="815975">
                  <a:moveTo>
                    <a:pt x="0" y="407924"/>
                  </a:moveTo>
                  <a:cubicBezTo>
                    <a:pt x="0" y="182626"/>
                    <a:pt x="182626" y="0"/>
                    <a:pt x="407924" y="0"/>
                  </a:cubicBezTo>
                  <a:cubicBezTo>
                    <a:pt x="633222" y="0"/>
                    <a:pt x="815975" y="182626"/>
                    <a:pt x="815975" y="407924"/>
                  </a:cubicBezTo>
                  <a:cubicBezTo>
                    <a:pt x="815975" y="633222"/>
                    <a:pt x="633349" y="815975"/>
                    <a:pt x="407924" y="815975"/>
                  </a:cubicBezTo>
                  <a:cubicBezTo>
                    <a:pt x="182499" y="815975"/>
                    <a:pt x="0" y="633349"/>
                    <a:pt x="0" y="408051"/>
                  </a:cubicBezTo>
                  <a:close/>
                </a:path>
              </a:pathLst>
            </a:custGeom>
            <a:solidFill>
              <a:srgbClr val="F3F3FF"/>
            </a:solidFill>
          </p:spPr>
        </p:sp>
        <p:sp>
          <p:nvSpPr>
            <p:cNvPr id="6" name="Freeform 6"/>
            <p:cNvSpPr/>
            <p:nvPr/>
          </p:nvSpPr>
          <p:spPr>
            <a:xfrm>
              <a:off x="0" y="0"/>
              <a:ext cx="854075" cy="854075"/>
            </a:xfrm>
            <a:custGeom>
              <a:avLst/>
              <a:gdLst/>
              <a:ahLst/>
              <a:cxnLst/>
              <a:rect l="l" t="t" r="r" b="b"/>
              <a:pathLst>
                <a:path w="854075" h="854075">
                  <a:moveTo>
                    <a:pt x="0" y="426974"/>
                  </a:moveTo>
                  <a:cubicBezTo>
                    <a:pt x="0" y="191135"/>
                    <a:pt x="191135" y="0"/>
                    <a:pt x="426974" y="0"/>
                  </a:cubicBezTo>
                  <a:cubicBezTo>
                    <a:pt x="437515" y="0"/>
                    <a:pt x="446024" y="8509"/>
                    <a:pt x="446024" y="19050"/>
                  </a:cubicBezTo>
                  <a:lnTo>
                    <a:pt x="426974" y="19050"/>
                  </a:lnTo>
                  <a:lnTo>
                    <a:pt x="426974" y="0"/>
                  </a:lnTo>
                  <a:lnTo>
                    <a:pt x="426974" y="19050"/>
                  </a:lnTo>
                  <a:lnTo>
                    <a:pt x="426974" y="0"/>
                  </a:lnTo>
                  <a:cubicBezTo>
                    <a:pt x="662940" y="0"/>
                    <a:pt x="854075" y="191135"/>
                    <a:pt x="854075" y="426974"/>
                  </a:cubicBezTo>
                  <a:cubicBezTo>
                    <a:pt x="854075" y="434213"/>
                    <a:pt x="850011" y="440817"/>
                    <a:pt x="843534" y="443992"/>
                  </a:cubicBezTo>
                  <a:lnTo>
                    <a:pt x="835025" y="426974"/>
                  </a:lnTo>
                  <a:lnTo>
                    <a:pt x="854075" y="426974"/>
                  </a:lnTo>
                  <a:cubicBezTo>
                    <a:pt x="854075" y="662813"/>
                    <a:pt x="662940" y="853948"/>
                    <a:pt x="427101" y="853948"/>
                  </a:cubicBezTo>
                  <a:lnTo>
                    <a:pt x="427101" y="834898"/>
                  </a:lnTo>
                  <a:lnTo>
                    <a:pt x="427101" y="815848"/>
                  </a:lnTo>
                  <a:lnTo>
                    <a:pt x="427101" y="834898"/>
                  </a:lnTo>
                  <a:lnTo>
                    <a:pt x="427101" y="853948"/>
                  </a:lnTo>
                  <a:cubicBezTo>
                    <a:pt x="191135" y="854075"/>
                    <a:pt x="0" y="662940"/>
                    <a:pt x="0" y="427101"/>
                  </a:cubicBezTo>
                  <a:lnTo>
                    <a:pt x="19050" y="427101"/>
                  </a:lnTo>
                  <a:lnTo>
                    <a:pt x="0" y="427101"/>
                  </a:lnTo>
                  <a:moveTo>
                    <a:pt x="38100" y="427101"/>
                  </a:moveTo>
                  <a:lnTo>
                    <a:pt x="19050" y="427101"/>
                  </a:lnTo>
                  <a:lnTo>
                    <a:pt x="38100" y="427101"/>
                  </a:lnTo>
                  <a:cubicBezTo>
                    <a:pt x="38100" y="641858"/>
                    <a:pt x="212217" y="815975"/>
                    <a:pt x="426974" y="815975"/>
                  </a:cubicBezTo>
                  <a:cubicBezTo>
                    <a:pt x="437515" y="815975"/>
                    <a:pt x="446024" y="824484"/>
                    <a:pt x="446024" y="835025"/>
                  </a:cubicBezTo>
                  <a:cubicBezTo>
                    <a:pt x="446024" y="845566"/>
                    <a:pt x="437515" y="854075"/>
                    <a:pt x="426974" y="854075"/>
                  </a:cubicBezTo>
                  <a:cubicBezTo>
                    <a:pt x="416433" y="854075"/>
                    <a:pt x="407924" y="845566"/>
                    <a:pt x="407924" y="835025"/>
                  </a:cubicBezTo>
                  <a:cubicBezTo>
                    <a:pt x="407924" y="824484"/>
                    <a:pt x="416433" y="815975"/>
                    <a:pt x="426974" y="815975"/>
                  </a:cubicBezTo>
                  <a:cubicBezTo>
                    <a:pt x="641731" y="815975"/>
                    <a:pt x="815848" y="641858"/>
                    <a:pt x="815848" y="427101"/>
                  </a:cubicBezTo>
                  <a:cubicBezTo>
                    <a:pt x="815848" y="419862"/>
                    <a:pt x="819912" y="413258"/>
                    <a:pt x="826389" y="410083"/>
                  </a:cubicBezTo>
                  <a:lnTo>
                    <a:pt x="834898" y="427101"/>
                  </a:lnTo>
                  <a:lnTo>
                    <a:pt x="815848" y="427101"/>
                  </a:lnTo>
                  <a:cubicBezTo>
                    <a:pt x="815975" y="212217"/>
                    <a:pt x="641858" y="38100"/>
                    <a:pt x="427101" y="38100"/>
                  </a:cubicBezTo>
                  <a:cubicBezTo>
                    <a:pt x="416560" y="38100"/>
                    <a:pt x="408051" y="29591"/>
                    <a:pt x="408051" y="19050"/>
                  </a:cubicBezTo>
                  <a:lnTo>
                    <a:pt x="427101" y="19050"/>
                  </a:lnTo>
                  <a:lnTo>
                    <a:pt x="427101" y="38100"/>
                  </a:lnTo>
                  <a:cubicBezTo>
                    <a:pt x="212217" y="38100"/>
                    <a:pt x="38100" y="212217"/>
                    <a:pt x="38100" y="426974"/>
                  </a:cubicBezTo>
                  <a:close/>
                </a:path>
              </a:pathLst>
            </a:custGeom>
            <a:solidFill>
              <a:srgbClr val="2D4DF2"/>
            </a:solidFill>
          </p:spPr>
        </p:sp>
      </p:grpSp>
      <p:sp>
        <p:nvSpPr>
          <p:cNvPr id="7" name="TextBox 7"/>
          <p:cNvSpPr txBox="1"/>
          <p:nvPr/>
        </p:nvSpPr>
        <p:spPr>
          <a:xfrm>
            <a:off x="855786" y="2385437"/>
            <a:ext cx="230386" cy="345876"/>
          </a:xfrm>
          <a:prstGeom prst="rect">
            <a:avLst/>
          </a:prstGeom>
        </p:spPr>
        <p:txBody>
          <a:bodyPr lIns="0" tIns="0" rIns="0" bIns="0" rtlCol="0" anchor="t">
            <a:spAutoFit/>
          </a:bodyPr>
          <a:lstStyle/>
          <a:p>
            <a:pPr algn="ctr">
              <a:lnSpc>
                <a:spcPts val="3000"/>
              </a:lnSpc>
            </a:pPr>
            <a:r>
              <a:rPr lang="en-US" sz="3000" b="1" dirty="0">
                <a:solidFill>
                  <a:srgbClr val="00002E"/>
                </a:solidFill>
                <a:latin typeface="Arimo Bold"/>
                <a:ea typeface="Arimo Bold"/>
                <a:cs typeface="Arimo Bold"/>
                <a:sym typeface="Arimo Bold"/>
              </a:rPr>
              <a:t>1</a:t>
            </a:r>
          </a:p>
        </p:txBody>
      </p:sp>
      <p:sp>
        <p:nvSpPr>
          <p:cNvPr id="8" name="TextBox 8"/>
          <p:cNvSpPr txBox="1"/>
          <p:nvPr/>
        </p:nvSpPr>
        <p:spPr>
          <a:xfrm>
            <a:off x="1446015" y="2327086"/>
            <a:ext cx="7157888" cy="371192"/>
          </a:xfrm>
          <a:prstGeom prst="rect">
            <a:avLst/>
          </a:prstGeom>
        </p:spPr>
        <p:txBody>
          <a:bodyPr wrap="square" lIns="0" tIns="0" rIns="0" bIns="0" rtlCol="0" anchor="t">
            <a:spAutoFit/>
          </a:bodyPr>
          <a:lstStyle/>
          <a:p>
            <a:pPr algn="l">
              <a:lnSpc>
                <a:spcPts val="3124"/>
              </a:lnSpc>
            </a:pPr>
            <a:r>
              <a:rPr lang="en-US" sz="2500" b="1" dirty="0">
                <a:solidFill>
                  <a:srgbClr val="00002E"/>
                </a:solidFill>
                <a:latin typeface="Arimo Bold"/>
                <a:ea typeface="Arimo Bold"/>
                <a:cs typeface="Arimo Bold"/>
                <a:sym typeface="Arimo Bold"/>
              </a:rPr>
              <a:t>Data-Driven Insights Real-time Data Collection</a:t>
            </a:r>
          </a:p>
        </p:txBody>
      </p:sp>
      <p:sp>
        <p:nvSpPr>
          <p:cNvPr id="9" name="TextBox 9"/>
          <p:cNvSpPr txBox="1"/>
          <p:nvPr/>
        </p:nvSpPr>
        <p:spPr>
          <a:xfrm>
            <a:off x="1473280" y="2871216"/>
            <a:ext cx="7172176" cy="3012812"/>
          </a:xfrm>
          <a:prstGeom prst="rect">
            <a:avLst/>
          </a:prstGeom>
        </p:spPr>
        <p:txBody>
          <a:bodyPr lIns="0" tIns="0" rIns="0" bIns="0" rtlCol="0" anchor="t">
            <a:spAutoFit/>
          </a:bodyPr>
          <a:lstStyle/>
          <a:p>
            <a:pPr algn="just">
              <a:lnSpc>
                <a:spcPts val="3374"/>
              </a:lnSpc>
            </a:pPr>
            <a:r>
              <a:rPr lang="en-US" sz="2124" dirty="0">
                <a:solidFill>
                  <a:srgbClr val="00002E"/>
                </a:solidFill>
                <a:latin typeface="Arial" panose="020B0604020202020204" pitchFamily="34" charset="0"/>
                <a:ea typeface="PT Sans"/>
                <a:cs typeface="Arial" panose="020B0604020202020204" pitchFamily="34" charset="0"/>
                <a:sym typeface="PT Sans"/>
              </a:rPr>
              <a:t>Real-time Data Collection: By integrating data from IoT devices, mobile apps, and public sources, the platform continuously monitors resource consumption.</a:t>
            </a:r>
          </a:p>
          <a:p>
            <a:pPr algn="just">
              <a:lnSpc>
                <a:spcPts val="3374"/>
              </a:lnSpc>
            </a:pPr>
            <a:r>
              <a:rPr lang="en-US" sz="2124" u="sng" dirty="0">
                <a:solidFill>
                  <a:srgbClr val="00002E"/>
                </a:solidFill>
                <a:latin typeface="Arial" panose="020B0604020202020204" pitchFamily="34" charset="0"/>
                <a:ea typeface="PT Sans"/>
                <a:cs typeface="Arial" panose="020B0604020202020204" pitchFamily="34" charset="0"/>
                <a:sym typeface="PT Sans"/>
              </a:rPr>
              <a:t>Accurate Predictions</a:t>
            </a:r>
            <a:r>
              <a:rPr lang="en-US" sz="2124" dirty="0">
                <a:solidFill>
                  <a:srgbClr val="00002E"/>
                </a:solidFill>
                <a:latin typeface="Arial" panose="020B0604020202020204" pitchFamily="34" charset="0"/>
                <a:ea typeface="PT Sans"/>
                <a:cs typeface="Arial" panose="020B0604020202020204" pitchFamily="34" charset="0"/>
                <a:sym typeface="PT Sans"/>
              </a:rPr>
              <a:t>: AI/ML models analyze vast amounts of data to identify inefficiencies and predict future trends, enabling proactive action.</a:t>
            </a:r>
          </a:p>
          <a:p>
            <a:pPr algn="just">
              <a:lnSpc>
                <a:spcPts val="3374"/>
              </a:lnSpc>
            </a:pPr>
            <a:endParaRPr lang="en-US" sz="2124" dirty="0">
              <a:solidFill>
                <a:srgbClr val="00002E"/>
              </a:solidFill>
              <a:latin typeface="PT Sans"/>
              <a:ea typeface="PT Sans"/>
              <a:cs typeface="PT Sans"/>
              <a:sym typeface="PT Sans"/>
            </a:endParaRPr>
          </a:p>
        </p:txBody>
      </p:sp>
      <p:grpSp>
        <p:nvGrpSpPr>
          <p:cNvPr id="10" name="Group 10"/>
          <p:cNvGrpSpPr/>
          <p:nvPr/>
        </p:nvGrpSpPr>
        <p:grpSpPr>
          <a:xfrm>
            <a:off x="9398340" y="2260850"/>
            <a:ext cx="640556" cy="640556"/>
            <a:chOff x="0" y="0"/>
            <a:chExt cx="854075" cy="854075"/>
          </a:xfrm>
        </p:grpSpPr>
        <p:sp>
          <p:nvSpPr>
            <p:cNvPr id="11" name="Freeform 11"/>
            <p:cNvSpPr/>
            <p:nvPr/>
          </p:nvSpPr>
          <p:spPr>
            <a:xfrm>
              <a:off x="19050" y="19050"/>
              <a:ext cx="815975" cy="815975"/>
            </a:xfrm>
            <a:custGeom>
              <a:avLst/>
              <a:gdLst/>
              <a:ahLst/>
              <a:cxnLst/>
              <a:rect l="l" t="t" r="r" b="b"/>
              <a:pathLst>
                <a:path w="815975" h="815975">
                  <a:moveTo>
                    <a:pt x="0" y="407924"/>
                  </a:moveTo>
                  <a:cubicBezTo>
                    <a:pt x="0" y="182626"/>
                    <a:pt x="182626" y="0"/>
                    <a:pt x="407924" y="0"/>
                  </a:cubicBezTo>
                  <a:cubicBezTo>
                    <a:pt x="633222" y="0"/>
                    <a:pt x="815975" y="182626"/>
                    <a:pt x="815975" y="407924"/>
                  </a:cubicBezTo>
                  <a:cubicBezTo>
                    <a:pt x="815975" y="633222"/>
                    <a:pt x="633349" y="815975"/>
                    <a:pt x="407924" y="815975"/>
                  </a:cubicBezTo>
                  <a:cubicBezTo>
                    <a:pt x="182499" y="815975"/>
                    <a:pt x="0" y="633349"/>
                    <a:pt x="0" y="408051"/>
                  </a:cubicBezTo>
                  <a:close/>
                </a:path>
              </a:pathLst>
            </a:custGeom>
            <a:solidFill>
              <a:srgbClr val="F3F3FF"/>
            </a:solidFill>
          </p:spPr>
        </p:sp>
        <p:sp>
          <p:nvSpPr>
            <p:cNvPr id="12" name="Freeform 12"/>
            <p:cNvSpPr/>
            <p:nvPr/>
          </p:nvSpPr>
          <p:spPr>
            <a:xfrm>
              <a:off x="0" y="0"/>
              <a:ext cx="854075" cy="854075"/>
            </a:xfrm>
            <a:custGeom>
              <a:avLst/>
              <a:gdLst/>
              <a:ahLst/>
              <a:cxnLst/>
              <a:rect l="l" t="t" r="r" b="b"/>
              <a:pathLst>
                <a:path w="854075" h="854075">
                  <a:moveTo>
                    <a:pt x="0" y="426974"/>
                  </a:moveTo>
                  <a:cubicBezTo>
                    <a:pt x="0" y="191135"/>
                    <a:pt x="191135" y="0"/>
                    <a:pt x="426974" y="0"/>
                  </a:cubicBezTo>
                  <a:cubicBezTo>
                    <a:pt x="437515" y="0"/>
                    <a:pt x="446024" y="8509"/>
                    <a:pt x="446024" y="19050"/>
                  </a:cubicBezTo>
                  <a:lnTo>
                    <a:pt x="426974" y="19050"/>
                  </a:lnTo>
                  <a:lnTo>
                    <a:pt x="426974" y="0"/>
                  </a:lnTo>
                  <a:lnTo>
                    <a:pt x="426974" y="19050"/>
                  </a:lnTo>
                  <a:lnTo>
                    <a:pt x="426974" y="0"/>
                  </a:lnTo>
                  <a:cubicBezTo>
                    <a:pt x="662940" y="0"/>
                    <a:pt x="854075" y="191135"/>
                    <a:pt x="854075" y="426974"/>
                  </a:cubicBezTo>
                  <a:cubicBezTo>
                    <a:pt x="854075" y="434213"/>
                    <a:pt x="850011" y="440817"/>
                    <a:pt x="843534" y="443992"/>
                  </a:cubicBezTo>
                  <a:lnTo>
                    <a:pt x="835025" y="426974"/>
                  </a:lnTo>
                  <a:lnTo>
                    <a:pt x="854075" y="426974"/>
                  </a:lnTo>
                  <a:cubicBezTo>
                    <a:pt x="854075" y="662813"/>
                    <a:pt x="662940" y="853948"/>
                    <a:pt x="427101" y="853948"/>
                  </a:cubicBezTo>
                  <a:lnTo>
                    <a:pt x="427101" y="834898"/>
                  </a:lnTo>
                  <a:lnTo>
                    <a:pt x="427101" y="815848"/>
                  </a:lnTo>
                  <a:lnTo>
                    <a:pt x="427101" y="834898"/>
                  </a:lnTo>
                  <a:lnTo>
                    <a:pt x="427101" y="853948"/>
                  </a:lnTo>
                  <a:cubicBezTo>
                    <a:pt x="191135" y="854075"/>
                    <a:pt x="0" y="662940"/>
                    <a:pt x="0" y="427101"/>
                  </a:cubicBezTo>
                  <a:lnTo>
                    <a:pt x="19050" y="427101"/>
                  </a:lnTo>
                  <a:lnTo>
                    <a:pt x="0" y="427101"/>
                  </a:lnTo>
                  <a:moveTo>
                    <a:pt x="38100" y="427101"/>
                  </a:moveTo>
                  <a:lnTo>
                    <a:pt x="19050" y="427101"/>
                  </a:lnTo>
                  <a:lnTo>
                    <a:pt x="38100" y="427101"/>
                  </a:lnTo>
                  <a:cubicBezTo>
                    <a:pt x="38100" y="641858"/>
                    <a:pt x="212217" y="815975"/>
                    <a:pt x="426974" y="815975"/>
                  </a:cubicBezTo>
                  <a:cubicBezTo>
                    <a:pt x="437515" y="815975"/>
                    <a:pt x="446024" y="824484"/>
                    <a:pt x="446024" y="835025"/>
                  </a:cubicBezTo>
                  <a:cubicBezTo>
                    <a:pt x="446024" y="845566"/>
                    <a:pt x="437515" y="854075"/>
                    <a:pt x="426974" y="854075"/>
                  </a:cubicBezTo>
                  <a:cubicBezTo>
                    <a:pt x="416433" y="854075"/>
                    <a:pt x="407924" y="845566"/>
                    <a:pt x="407924" y="835025"/>
                  </a:cubicBezTo>
                  <a:cubicBezTo>
                    <a:pt x="407924" y="824484"/>
                    <a:pt x="416433" y="815975"/>
                    <a:pt x="426974" y="815975"/>
                  </a:cubicBezTo>
                  <a:cubicBezTo>
                    <a:pt x="641731" y="815975"/>
                    <a:pt x="815848" y="641858"/>
                    <a:pt x="815848" y="427101"/>
                  </a:cubicBezTo>
                  <a:cubicBezTo>
                    <a:pt x="815848" y="419862"/>
                    <a:pt x="819912" y="413258"/>
                    <a:pt x="826389" y="410083"/>
                  </a:cubicBezTo>
                  <a:lnTo>
                    <a:pt x="834898" y="427101"/>
                  </a:lnTo>
                  <a:lnTo>
                    <a:pt x="815848" y="427101"/>
                  </a:lnTo>
                  <a:cubicBezTo>
                    <a:pt x="815975" y="212217"/>
                    <a:pt x="641858" y="38100"/>
                    <a:pt x="427101" y="38100"/>
                  </a:cubicBezTo>
                  <a:cubicBezTo>
                    <a:pt x="416560" y="38100"/>
                    <a:pt x="408051" y="29591"/>
                    <a:pt x="408051" y="19050"/>
                  </a:cubicBezTo>
                  <a:lnTo>
                    <a:pt x="427101" y="19050"/>
                  </a:lnTo>
                  <a:lnTo>
                    <a:pt x="427101" y="38100"/>
                  </a:lnTo>
                  <a:cubicBezTo>
                    <a:pt x="212217" y="38100"/>
                    <a:pt x="38100" y="212217"/>
                    <a:pt x="38100" y="426974"/>
                  </a:cubicBezTo>
                  <a:close/>
                </a:path>
              </a:pathLst>
            </a:custGeom>
            <a:solidFill>
              <a:srgbClr val="018CE1"/>
            </a:solidFill>
          </p:spPr>
        </p:sp>
      </p:grpSp>
      <p:sp>
        <p:nvSpPr>
          <p:cNvPr id="13" name="TextBox 13"/>
          <p:cNvSpPr txBox="1"/>
          <p:nvPr/>
        </p:nvSpPr>
        <p:spPr>
          <a:xfrm>
            <a:off x="9603425" y="2385437"/>
            <a:ext cx="230386" cy="345876"/>
          </a:xfrm>
          <a:prstGeom prst="rect">
            <a:avLst/>
          </a:prstGeom>
        </p:spPr>
        <p:txBody>
          <a:bodyPr lIns="0" tIns="0" rIns="0" bIns="0" rtlCol="0" anchor="t">
            <a:spAutoFit/>
          </a:bodyPr>
          <a:lstStyle/>
          <a:p>
            <a:pPr algn="ctr">
              <a:lnSpc>
                <a:spcPts val="3000"/>
              </a:lnSpc>
            </a:pPr>
            <a:r>
              <a:rPr lang="en-US" sz="3000" b="1" dirty="0">
                <a:solidFill>
                  <a:srgbClr val="00002E"/>
                </a:solidFill>
                <a:latin typeface="Arimo Bold"/>
                <a:ea typeface="Arimo Bold"/>
                <a:cs typeface="Arimo Bold"/>
                <a:sym typeface="Arimo Bold"/>
              </a:rPr>
              <a:t>2</a:t>
            </a:r>
          </a:p>
        </p:txBody>
      </p:sp>
      <p:sp>
        <p:nvSpPr>
          <p:cNvPr id="14" name="TextBox 14"/>
          <p:cNvSpPr txBox="1"/>
          <p:nvPr/>
        </p:nvSpPr>
        <p:spPr>
          <a:xfrm>
            <a:off x="10247438" y="2356762"/>
            <a:ext cx="8038356" cy="403225"/>
          </a:xfrm>
          <a:prstGeom prst="rect">
            <a:avLst/>
          </a:prstGeom>
        </p:spPr>
        <p:txBody>
          <a:bodyPr lIns="0" tIns="0" rIns="0" bIns="0" rtlCol="0" anchor="t">
            <a:spAutoFit/>
          </a:bodyPr>
          <a:lstStyle/>
          <a:p>
            <a:pPr algn="l">
              <a:lnSpc>
                <a:spcPts val="3124"/>
              </a:lnSpc>
            </a:pPr>
            <a:r>
              <a:rPr lang="en-US" sz="2499" b="1" dirty="0">
                <a:solidFill>
                  <a:srgbClr val="00002E"/>
                </a:solidFill>
                <a:latin typeface="Arimo Bold"/>
                <a:ea typeface="Arimo Bold"/>
                <a:cs typeface="Arimo Bold"/>
                <a:sym typeface="Arimo Bold"/>
              </a:rPr>
              <a:t>Personalized Recommendations Tailored Solutions</a:t>
            </a:r>
          </a:p>
        </p:txBody>
      </p:sp>
      <p:sp>
        <p:nvSpPr>
          <p:cNvPr id="15" name="TextBox 15"/>
          <p:cNvSpPr txBox="1"/>
          <p:nvPr/>
        </p:nvSpPr>
        <p:spPr>
          <a:xfrm>
            <a:off x="10267989" y="2896072"/>
            <a:ext cx="7172176" cy="3005118"/>
          </a:xfrm>
          <a:prstGeom prst="rect">
            <a:avLst/>
          </a:prstGeom>
        </p:spPr>
        <p:txBody>
          <a:bodyPr lIns="0" tIns="0" rIns="0" bIns="0" rtlCol="0" anchor="t">
            <a:spAutoFit/>
          </a:bodyPr>
          <a:lstStyle/>
          <a:p>
            <a:pPr algn="l">
              <a:lnSpc>
                <a:spcPts val="3374"/>
              </a:lnSpc>
            </a:pPr>
            <a:r>
              <a:rPr lang="en-US" sz="2124" dirty="0">
                <a:solidFill>
                  <a:srgbClr val="00002E"/>
                </a:solidFill>
                <a:latin typeface="Arial"/>
                <a:ea typeface="Arial"/>
                <a:cs typeface="Arial"/>
                <a:sym typeface="Arial"/>
              </a:rPr>
              <a:t>The system provides actionable, personalized suggestions for reducing resource use, customized to individual and business needs.</a:t>
            </a:r>
          </a:p>
          <a:p>
            <a:pPr algn="l">
              <a:lnSpc>
                <a:spcPts val="3374"/>
              </a:lnSpc>
            </a:pPr>
            <a:r>
              <a:rPr lang="en-US" sz="2124" u="sng" dirty="0">
                <a:solidFill>
                  <a:srgbClr val="00002E"/>
                </a:solidFill>
                <a:latin typeface="Arial"/>
                <a:ea typeface="Arial"/>
                <a:cs typeface="Arial"/>
                <a:sym typeface="Arial"/>
              </a:rPr>
              <a:t>Continuous Improvement</a:t>
            </a:r>
            <a:r>
              <a:rPr lang="en-US" sz="2124" dirty="0">
                <a:solidFill>
                  <a:srgbClr val="00002E"/>
                </a:solidFill>
                <a:latin typeface="Arial"/>
                <a:ea typeface="Arial"/>
                <a:cs typeface="Arial"/>
                <a:sym typeface="Arial"/>
              </a:rPr>
              <a:t>: Through reinforcement learning, the platform gets smarter over time, adjusting recommendations based on real-world feedback.</a:t>
            </a:r>
          </a:p>
          <a:p>
            <a:pPr algn="l">
              <a:lnSpc>
                <a:spcPts val="3374"/>
              </a:lnSpc>
            </a:pPr>
            <a:endParaRPr lang="en-US" sz="2124" dirty="0">
              <a:solidFill>
                <a:srgbClr val="00002E"/>
              </a:solidFill>
              <a:latin typeface="Arial"/>
              <a:ea typeface="Arial"/>
              <a:cs typeface="Arial"/>
              <a:sym typeface="Arial"/>
            </a:endParaRPr>
          </a:p>
        </p:txBody>
      </p:sp>
      <p:grpSp>
        <p:nvGrpSpPr>
          <p:cNvPr id="16" name="Group 16"/>
          <p:cNvGrpSpPr/>
          <p:nvPr/>
        </p:nvGrpSpPr>
        <p:grpSpPr>
          <a:xfrm>
            <a:off x="656204" y="6248498"/>
            <a:ext cx="640556" cy="640556"/>
            <a:chOff x="0" y="0"/>
            <a:chExt cx="854075" cy="854075"/>
          </a:xfrm>
        </p:grpSpPr>
        <p:sp>
          <p:nvSpPr>
            <p:cNvPr id="17" name="Freeform 17"/>
            <p:cNvSpPr/>
            <p:nvPr/>
          </p:nvSpPr>
          <p:spPr>
            <a:xfrm>
              <a:off x="19050" y="19050"/>
              <a:ext cx="815975" cy="815975"/>
            </a:xfrm>
            <a:custGeom>
              <a:avLst/>
              <a:gdLst/>
              <a:ahLst/>
              <a:cxnLst/>
              <a:rect l="l" t="t" r="r" b="b"/>
              <a:pathLst>
                <a:path w="815975" h="815975">
                  <a:moveTo>
                    <a:pt x="0" y="407924"/>
                  </a:moveTo>
                  <a:cubicBezTo>
                    <a:pt x="0" y="182626"/>
                    <a:pt x="182626" y="0"/>
                    <a:pt x="407924" y="0"/>
                  </a:cubicBezTo>
                  <a:cubicBezTo>
                    <a:pt x="633222" y="0"/>
                    <a:pt x="815975" y="182626"/>
                    <a:pt x="815975" y="407924"/>
                  </a:cubicBezTo>
                  <a:cubicBezTo>
                    <a:pt x="815975" y="633222"/>
                    <a:pt x="633349" y="815975"/>
                    <a:pt x="407924" y="815975"/>
                  </a:cubicBezTo>
                  <a:cubicBezTo>
                    <a:pt x="182499" y="815975"/>
                    <a:pt x="0" y="633349"/>
                    <a:pt x="0" y="408051"/>
                  </a:cubicBezTo>
                  <a:close/>
                </a:path>
              </a:pathLst>
            </a:custGeom>
            <a:solidFill>
              <a:srgbClr val="F3F3FF"/>
            </a:solidFill>
          </p:spPr>
        </p:sp>
        <p:sp>
          <p:nvSpPr>
            <p:cNvPr id="18" name="Freeform 18"/>
            <p:cNvSpPr/>
            <p:nvPr/>
          </p:nvSpPr>
          <p:spPr>
            <a:xfrm>
              <a:off x="0" y="0"/>
              <a:ext cx="854075" cy="854075"/>
            </a:xfrm>
            <a:custGeom>
              <a:avLst/>
              <a:gdLst/>
              <a:ahLst/>
              <a:cxnLst/>
              <a:rect l="l" t="t" r="r" b="b"/>
              <a:pathLst>
                <a:path w="854075" h="854075">
                  <a:moveTo>
                    <a:pt x="0" y="426974"/>
                  </a:moveTo>
                  <a:cubicBezTo>
                    <a:pt x="0" y="191135"/>
                    <a:pt x="191135" y="0"/>
                    <a:pt x="426974" y="0"/>
                  </a:cubicBezTo>
                  <a:cubicBezTo>
                    <a:pt x="437515" y="0"/>
                    <a:pt x="446024" y="8509"/>
                    <a:pt x="446024" y="19050"/>
                  </a:cubicBezTo>
                  <a:lnTo>
                    <a:pt x="426974" y="19050"/>
                  </a:lnTo>
                  <a:lnTo>
                    <a:pt x="426974" y="0"/>
                  </a:lnTo>
                  <a:lnTo>
                    <a:pt x="426974" y="19050"/>
                  </a:lnTo>
                  <a:lnTo>
                    <a:pt x="426974" y="0"/>
                  </a:lnTo>
                  <a:cubicBezTo>
                    <a:pt x="662940" y="0"/>
                    <a:pt x="854075" y="191135"/>
                    <a:pt x="854075" y="426974"/>
                  </a:cubicBezTo>
                  <a:cubicBezTo>
                    <a:pt x="854075" y="434213"/>
                    <a:pt x="850011" y="440817"/>
                    <a:pt x="843534" y="443992"/>
                  </a:cubicBezTo>
                  <a:lnTo>
                    <a:pt x="835025" y="426974"/>
                  </a:lnTo>
                  <a:lnTo>
                    <a:pt x="854075" y="426974"/>
                  </a:lnTo>
                  <a:cubicBezTo>
                    <a:pt x="854075" y="662813"/>
                    <a:pt x="662940" y="853948"/>
                    <a:pt x="427101" y="853948"/>
                  </a:cubicBezTo>
                  <a:lnTo>
                    <a:pt x="427101" y="834898"/>
                  </a:lnTo>
                  <a:lnTo>
                    <a:pt x="427101" y="815848"/>
                  </a:lnTo>
                  <a:lnTo>
                    <a:pt x="427101" y="834898"/>
                  </a:lnTo>
                  <a:lnTo>
                    <a:pt x="427101" y="853948"/>
                  </a:lnTo>
                  <a:cubicBezTo>
                    <a:pt x="191135" y="854075"/>
                    <a:pt x="0" y="662940"/>
                    <a:pt x="0" y="427101"/>
                  </a:cubicBezTo>
                  <a:lnTo>
                    <a:pt x="19050" y="427101"/>
                  </a:lnTo>
                  <a:lnTo>
                    <a:pt x="0" y="427101"/>
                  </a:lnTo>
                  <a:moveTo>
                    <a:pt x="38100" y="427101"/>
                  </a:moveTo>
                  <a:lnTo>
                    <a:pt x="19050" y="427101"/>
                  </a:lnTo>
                  <a:lnTo>
                    <a:pt x="38100" y="427101"/>
                  </a:lnTo>
                  <a:cubicBezTo>
                    <a:pt x="38100" y="641858"/>
                    <a:pt x="212217" y="815975"/>
                    <a:pt x="426974" y="815975"/>
                  </a:cubicBezTo>
                  <a:cubicBezTo>
                    <a:pt x="437515" y="815975"/>
                    <a:pt x="446024" y="824484"/>
                    <a:pt x="446024" y="835025"/>
                  </a:cubicBezTo>
                  <a:cubicBezTo>
                    <a:pt x="446024" y="845566"/>
                    <a:pt x="437515" y="854075"/>
                    <a:pt x="426974" y="854075"/>
                  </a:cubicBezTo>
                  <a:cubicBezTo>
                    <a:pt x="416433" y="854075"/>
                    <a:pt x="407924" y="845566"/>
                    <a:pt x="407924" y="835025"/>
                  </a:cubicBezTo>
                  <a:cubicBezTo>
                    <a:pt x="407924" y="824484"/>
                    <a:pt x="416433" y="815975"/>
                    <a:pt x="426974" y="815975"/>
                  </a:cubicBezTo>
                  <a:cubicBezTo>
                    <a:pt x="641731" y="815975"/>
                    <a:pt x="815848" y="641858"/>
                    <a:pt x="815848" y="427101"/>
                  </a:cubicBezTo>
                  <a:cubicBezTo>
                    <a:pt x="815848" y="419862"/>
                    <a:pt x="819912" y="413258"/>
                    <a:pt x="826389" y="410083"/>
                  </a:cubicBezTo>
                  <a:lnTo>
                    <a:pt x="834898" y="427101"/>
                  </a:lnTo>
                  <a:lnTo>
                    <a:pt x="815848" y="427101"/>
                  </a:lnTo>
                  <a:cubicBezTo>
                    <a:pt x="815975" y="212217"/>
                    <a:pt x="641858" y="38100"/>
                    <a:pt x="427101" y="38100"/>
                  </a:cubicBezTo>
                  <a:cubicBezTo>
                    <a:pt x="416560" y="38100"/>
                    <a:pt x="408051" y="29591"/>
                    <a:pt x="408051" y="19050"/>
                  </a:cubicBezTo>
                  <a:lnTo>
                    <a:pt x="427101" y="19050"/>
                  </a:lnTo>
                  <a:lnTo>
                    <a:pt x="427101" y="38100"/>
                  </a:lnTo>
                  <a:cubicBezTo>
                    <a:pt x="212217" y="38100"/>
                    <a:pt x="38100" y="212217"/>
                    <a:pt x="38100" y="426974"/>
                  </a:cubicBezTo>
                  <a:close/>
                </a:path>
              </a:pathLst>
            </a:custGeom>
            <a:solidFill>
              <a:srgbClr val="DA33BF"/>
            </a:solidFill>
          </p:spPr>
        </p:sp>
      </p:grpSp>
      <p:sp>
        <p:nvSpPr>
          <p:cNvPr id="19" name="TextBox 19"/>
          <p:cNvSpPr txBox="1"/>
          <p:nvPr/>
        </p:nvSpPr>
        <p:spPr>
          <a:xfrm>
            <a:off x="855786" y="6395837"/>
            <a:ext cx="230386" cy="345876"/>
          </a:xfrm>
          <a:prstGeom prst="rect">
            <a:avLst/>
          </a:prstGeom>
        </p:spPr>
        <p:txBody>
          <a:bodyPr lIns="0" tIns="0" rIns="0" bIns="0" rtlCol="0" anchor="t">
            <a:spAutoFit/>
          </a:bodyPr>
          <a:lstStyle/>
          <a:p>
            <a:pPr algn="ctr">
              <a:lnSpc>
                <a:spcPts val="3000"/>
              </a:lnSpc>
            </a:pPr>
            <a:r>
              <a:rPr lang="en-US" sz="3000" b="1" dirty="0">
                <a:solidFill>
                  <a:srgbClr val="00002E"/>
                </a:solidFill>
                <a:latin typeface="Arimo Bold"/>
                <a:ea typeface="Arimo Bold"/>
                <a:cs typeface="Arimo Bold"/>
                <a:sym typeface="Arimo Bold"/>
              </a:rPr>
              <a:t>3</a:t>
            </a:r>
          </a:p>
        </p:txBody>
      </p:sp>
      <p:sp>
        <p:nvSpPr>
          <p:cNvPr id="20" name="TextBox 20"/>
          <p:cNvSpPr txBox="1"/>
          <p:nvPr/>
        </p:nvSpPr>
        <p:spPr>
          <a:xfrm>
            <a:off x="1467767" y="6255244"/>
            <a:ext cx="7384331" cy="403225"/>
          </a:xfrm>
          <a:prstGeom prst="rect">
            <a:avLst/>
          </a:prstGeom>
        </p:spPr>
        <p:txBody>
          <a:bodyPr lIns="0" tIns="0" rIns="0" bIns="0" rtlCol="0" anchor="t">
            <a:spAutoFit/>
          </a:bodyPr>
          <a:lstStyle/>
          <a:p>
            <a:pPr algn="l">
              <a:lnSpc>
                <a:spcPts val="3124"/>
              </a:lnSpc>
            </a:pPr>
            <a:r>
              <a:rPr lang="en-US" sz="2499" b="1" dirty="0">
                <a:solidFill>
                  <a:srgbClr val="00002E"/>
                </a:solidFill>
                <a:latin typeface="Arimo Bold"/>
                <a:ea typeface="Arimo Bold"/>
                <a:cs typeface="Arimo Bold"/>
                <a:sym typeface="Arimo Bold"/>
              </a:rPr>
              <a:t>Automation and Scalability Automated Reports</a:t>
            </a:r>
          </a:p>
        </p:txBody>
      </p:sp>
      <p:sp>
        <p:nvSpPr>
          <p:cNvPr id="21" name="TextBox 21"/>
          <p:cNvSpPr txBox="1"/>
          <p:nvPr/>
        </p:nvSpPr>
        <p:spPr>
          <a:xfrm>
            <a:off x="1467767" y="6723809"/>
            <a:ext cx="7172176" cy="3012812"/>
          </a:xfrm>
          <a:prstGeom prst="rect">
            <a:avLst/>
          </a:prstGeom>
        </p:spPr>
        <p:txBody>
          <a:bodyPr lIns="0" tIns="0" rIns="0" bIns="0" rtlCol="0" anchor="t">
            <a:spAutoFit/>
          </a:bodyPr>
          <a:lstStyle/>
          <a:p>
            <a:pPr algn="just">
              <a:lnSpc>
                <a:spcPts val="3374"/>
              </a:lnSpc>
            </a:pPr>
            <a:r>
              <a:rPr lang="en-US" sz="2124" dirty="0">
                <a:solidFill>
                  <a:srgbClr val="00002E"/>
                </a:solidFill>
                <a:latin typeface="Arial" panose="020B0604020202020204" pitchFamily="34" charset="0"/>
                <a:ea typeface="PT Sans"/>
                <a:cs typeface="Arial" panose="020B0604020202020204" pitchFamily="34" charset="0"/>
                <a:sym typeface="PT Sans"/>
              </a:rPr>
              <a:t>The platform automates sustainability tracking and reporting, saving time and ensuring alignment with ESG goals.</a:t>
            </a:r>
          </a:p>
          <a:p>
            <a:pPr>
              <a:lnSpc>
                <a:spcPts val="3374"/>
              </a:lnSpc>
            </a:pPr>
            <a:r>
              <a:rPr lang="en-US" sz="2124" u="sng" dirty="0">
                <a:solidFill>
                  <a:srgbClr val="00002E"/>
                </a:solidFill>
                <a:latin typeface="Arial" panose="020B0604020202020204" pitchFamily="34" charset="0"/>
                <a:ea typeface="PT Sans"/>
                <a:cs typeface="Arial" panose="020B0604020202020204" pitchFamily="34" charset="0"/>
                <a:sym typeface="PT Sans"/>
              </a:rPr>
              <a:t>Scalable Technology</a:t>
            </a:r>
            <a:r>
              <a:rPr lang="en-US" sz="2124" dirty="0">
                <a:solidFill>
                  <a:srgbClr val="00002E"/>
                </a:solidFill>
                <a:latin typeface="Arial" panose="020B0604020202020204" pitchFamily="34" charset="0"/>
                <a:ea typeface="PT Sans"/>
                <a:cs typeface="Arial" panose="020B0604020202020204" pitchFamily="34" charset="0"/>
                <a:sym typeface="PT Sans"/>
              </a:rPr>
              <a:t>: Cloud infrastructure (AWS/Azure) ensures scalability, allowing businesses of all sizes to implement sustainable practices easily.</a:t>
            </a:r>
          </a:p>
          <a:p>
            <a:pPr algn="just">
              <a:lnSpc>
                <a:spcPts val="3374"/>
              </a:lnSpc>
            </a:pPr>
            <a:endParaRPr lang="en-US" sz="2124" dirty="0">
              <a:solidFill>
                <a:srgbClr val="00002E"/>
              </a:solidFill>
              <a:latin typeface="PT Sans"/>
              <a:ea typeface="PT Sans"/>
              <a:cs typeface="PT Sans"/>
              <a:sym typeface="PT Sans"/>
            </a:endParaRPr>
          </a:p>
        </p:txBody>
      </p:sp>
      <p:grpSp>
        <p:nvGrpSpPr>
          <p:cNvPr id="22" name="Group 22"/>
          <p:cNvGrpSpPr/>
          <p:nvPr/>
        </p:nvGrpSpPr>
        <p:grpSpPr>
          <a:xfrm>
            <a:off x="9513533" y="6101157"/>
            <a:ext cx="640556" cy="640556"/>
            <a:chOff x="0" y="0"/>
            <a:chExt cx="854075" cy="854075"/>
          </a:xfrm>
        </p:grpSpPr>
        <p:sp>
          <p:nvSpPr>
            <p:cNvPr id="23" name="Freeform 23"/>
            <p:cNvSpPr/>
            <p:nvPr/>
          </p:nvSpPr>
          <p:spPr>
            <a:xfrm>
              <a:off x="19050" y="19050"/>
              <a:ext cx="815975" cy="815975"/>
            </a:xfrm>
            <a:custGeom>
              <a:avLst/>
              <a:gdLst/>
              <a:ahLst/>
              <a:cxnLst/>
              <a:rect l="l" t="t" r="r" b="b"/>
              <a:pathLst>
                <a:path w="815975" h="815975">
                  <a:moveTo>
                    <a:pt x="0" y="407924"/>
                  </a:moveTo>
                  <a:cubicBezTo>
                    <a:pt x="0" y="182626"/>
                    <a:pt x="182626" y="0"/>
                    <a:pt x="407924" y="0"/>
                  </a:cubicBezTo>
                  <a:cubicBezTo>
                    <a:pt x="633222" y="0"/>
                    <a:pt x="815975" y="182626"/>
                    <a:pt x="815975" y="407924"/>
                  </a:cubicBezTo>
                  <a:cubicBezTo>
                    <a:pt x="815975" y="633222"/>
                    <a:pt x="633349" y="815975"/>
                    <a:pt x="407924" y="815975"/>
                  </a:cubicBezTo>
                  <a:cubicBezTo>
                    <a:pt x="182499" y="815975"/>
                    <a:pt x="0" y="633349"/>
                    <a:pt x="0" y="408051"/>
                  </a:cubicBezTo>
                  <a:close/>
                </a:path>
              </a:pathLst>
            </a:custGeom>
            <a:solidFill>
              <a:srgbClr val="F3F3FF"/>
            </a:solidFill>
          </p:spPr>
        </p:sp>
        <p:sp>
          <p:nvSpPr>
            <p:cNvPr id="24" name="Freeform 24"/>
            <p:cNvSpPr/>
            <p:nvPr/>
          </p:nvSpPr>
          <p:spPr>
            <a:xfrm>
              <a:off x="0" y="0"/>
              <a:ext cx="854075" cy="854075"/>
            </a:xfrm>
            <a:custGeom>
              <a:avLst/>
              <a:gdLst/>
              <a:ahLst/>
              <a:cxnLst/>
              <a:rect l="l" t="t" r="r" b="b"/>
              <a:pathLst>
                <a:path w="854075" h="854075">
                  <a:moveTo>
                    <a:pt x="0" y="426974"/>
                  </a:moveTo>
                  <a:cubicBezTo>
                    <a:pt x="0" y="191135"/>
                    <a:pt x="191135" y="0"/>
                    <a:pt x="426974" y="0"/>
                  </a:cubicBezTo>
                  <a:cubicBezTo>
                    <a:pt x="437515" y="0"/>
                    <a:pt x="446024" y="8509"/>
                    <a:pt x="446024" y="19050"/>
                  </a:cubicBezTo>
                  <a:lnTo>
                    <a:pt x="426974" y="19050"/>
                  </a:lnTo>
                  <a:lnTo>
                    <a:pt x="426974" y="0"/>
                  </a:lnTo>
                  <a:lnTo>
                    <a:pt x="426974" y="19050"/>
                  </a:lnTo>
                  <a:lnTo>
                    <a:pt x="426974" y="0"/>
                  </a:lnTo>
                  <a:cubicBezTo>
                    <a:pt x="662940" y="0"/>
                    <a:pt x="854075" y="191135"/>
                    <a:pt x="854075" y="426974"/>
                  </a:cubicBezTo>
                  <a:cubicBezTo>
                    <a:pt x="854075" y="434213"/>
                    <a:pt x="850011" y="440817"/>
                    <a:pt x="843534" y="443992"/>
                  </a:cubicBezTo>
                  <a:lnTo>
                    <a:pt x="835025" y="426974"/>
                  </a:lnTo>
                  <a:lnTo>
                    <a:pt x="854075" y="426974"/>
                  </a:lnTo>
                  <a:cubicBezTo>
                    <a:pt x="854075" y="662813"/>
                    <a:pt x="662940" y="853948"/>
                    <a:pt x="427101" y="853948"/>
                  </a:cubicBezTo>
                  <a:lnTo>
                    <a:pt x="427101" y="834898"/>
                  </a:lnTo>
                  <a:lnTo>
                    <a:pt x="427101" y="815848"/>
                  </a:lnTo>
                  <a:lnTo>
                    <a:pt x="427101" y="834898"/>
                  </a:lnTo>
                  <a:lnTo>
                    <a:pt x="427101" y="853948"/>
                  </a:lnTo>
                  <a:cubicBezTo>
                    <a:pt x="191135" y="854075"/>
                    <a:pt x="0" y="662940"/>
                    <a:pt x="0" y="427101"/>
                  </a:cubicBezTo>
                  <a:lnTo>
                    <a:pt x="19050" y="427101"/>
                  </a:lnTo>
                  <a:lnTo>
                    <a:pt x="0" y="427101"/>
                  </a:lnTo>
                  <a:moveTo>
                    <a:pt x="38100" y="427101"/>
                  </a:moveTo>
                  <a:lnTo>
                    <a:pt x="19050" y="427101"/>
                  </a:lnTo>
                  <a:lnTo>
                    <a:pt x="38100" y="427101"/>
                  </a:lnTo>
                  <a:cubicBezTo>
                    <a:pt x="38100" y="641858"/>
                    <a:pt x="212217" y="815975"/>
                    <a:pt x="426974" y="815975"/>
                  </a:cubicBezTo>
                  <a:cubicBezTo>
                    <a:pt x="437515" y="815975"/>
                    <a:pt x="446024" y="824484"/>
                    <a:pt x="446024" y="835025"/>
                  </a:cubicBezTo>
                  <a:cubicBezTo>
                    <a:pt x="446024" y="845566"/>
                    <a:pt x="437515" y="854075"/>
                    <a:pt x="426974" y="854075"/>
                  </a:cubicBezTo>
                  <a:cubicBezTo>
                    <a:pt x="416433" y="854075"/>
                    <a:pt x="407924" y="845566"/>
                    <a:pt x="407924" y="835025"/>
                  </a:cubicBezTo>
                  <a:cubicBezTo>
                    <a:pt x="407924" y="824484"/>
                    <a:pt x="416433" y="815975"/>
                    <a:pt x="426974" y="815975"/>
                  </a:cubicBezTo>
                  <a:cubicBezTo>
                    <a:pt x="641731" y="815975"/>
                    <a:pt x="815848" y="641858"/>
                    <a:pt x="815848" y="427101"/>
                  </a:cubicBezTo>
                  <a:cubicBezTo>
                    <a:pt x="815848" y="419862"/>
                    <a:pt x="819912" y="413258"/>
                    <a:pt x="826389" y="410083"/>
                  </a:cubicBezTo>
                  <a:lnTo>
                    <a:pt x="834898" y="427101"/>
                  </a:lnTo>
                  <a:lnTo>
                    <a:pt x="815848" y="427101"/>
                  </a:lnTo>
                  <a:cubicBezTo>
                    <a:pt x="815975" y="212217"/>
                    <a:pt x="641858" y="38100"/>
                    <a:pt x="427101" y="38100"/>
                  </a:cubicBezTo>
                  <a:cubicBezTo>
                    <a:pt x="416560" y="38100"/>
                    <a:pt x="408051" y="29591"/>
                    <a:pt x="408051" y="19050"/>
                  </a:cubicBezTo>
                  <a:lnTo>
                    <a:pt x="427101" y="19050"/>
                  </a:lnTo>
                  <a:lnTo>
                    <a:pt x="427101" y="38100"/>
                  </a:lnTo>
                  <a:cubicBezTo>
                    <a:pt x="212217" y="38100"/>
                    <a:pt x="38100" y="212217"/>
                    <a:pt x="38100" y="426974"/>
                  </a:cubicBezTo>
                  <a:close/>
                </a:path>
              </a:pathLst>
            </a:custGeom>
            <a:solidFill>
              <a:srgbClr val="2D4DF2"/>
            </a:solidFill>
          </p:spPr>
        </p:sp>
      </p:grpSp>
      <p:sp>
        <p:nvSpPr>
          <p:cNvPr id="25" name="TextBox 25"/>
          <p:cNvSpPr txBox="1"/>
          <p:nvPr/>
        </p:nvSpPr>
        <p:spPr>
          <a:xfrm>
            <a:off x="9718617" y="6222899"/>
            <a:ext cx="230386" cy="345876"/>
          </a:xfrm>
          <a:prstGeom prst="rect">
            <a:avLst/>
          </a:prstGeom>
        </p:spPr>
        <p:txBody>
          <a:bodyPr lIns="0" tIns="0" rIns="0" bIns="0" rtlCol="0" anchor="t">
            <a:spAutoFit/>
          </a:bodyPr>
          <a:lstStyle/>
          <a:p>
            <a:pPr algn="ctr">
              <a:lnSpc>
                <a:spcPts val="3000"/>
              </a:lnSpc>
            </a:pPr>
            <a:r>
              <a:rPr lang="en-US" sz="3000" b="1" dirty="0">
                <a:solidFill>
                  <a:srgbClr val="00002E"/>
                </a:solidFill>
                <a:latin typeface="Arimo Bold"/>
                <a:ea typeface="Arimo Bold"/>
                <a:cs typeface="Arimo Bold"/>
                <a:sym typeface="Arimo Bold"/>
              </a:rPr>
              <a:t>4</a:t>
            </a:r>
          </a:p>
        </p:txBody>
      </p:sp>
      <p:sp>
        <p:nvSpPr>
          <p:cNvPr id="26" name="TextBox 26"/>
          <p:cNvSpPr txBox="1"/>
          <p:nvPr/>
        </p:nvSpPr>
        <p:spPr>
          <a:xfrm>
            <a:off x="10392791" y="6194224"/>
            <a:ext cx="7965571" cy="403225"/>
          </a:xfrm>
          <a:prstGeom prst="rect">
            <a:avLst/>
          </a:prstGeom>
        </p:spPr>
        <p:txBody>
          <a:bodyPr lIns="0" tIns="0" rIns="0" bIns="0" rtlCol="0" anchor="t">
            <a:spAutoFit/>
          </a:bodyPr>
          <a:lstStyle/>
          <a:p>
            <a:pPr algn="l">
              <a:lnSpc>
                <a:spcPts val="3124"/>
              </a:lnSpc>
            </a:pPr>
            <a:r>
              <a:rPr lang="en-US" sz="2499" b="1" dirty="0">
                <a:solidFill>
                  <a:srgbClr val="00002E"/>
                </a:solidFill>
                <a:latin typeface="Arimo Bold"/>
                <a:ea typeface="Arimo Bold"/>
                <a:cs typeface="Arimo Bold"/>
                <a:sym typeface="Arimo Bold"/>
              </a:rPr>
              <a:t>Impact at Scale Empowerment through Technology</a:t>
            </a:r>
          </a:p>
        </p:txBody>
      </p:sp>
      <p:sp>
        <p:nvSpPr>
          <p:cNvPr id="27" name="TextBox 27"/>
          <p:cNvSpPr txBox="1"/>
          <p:nvPr/>
        </p:nvSpPr>
        <p:spPr>
          <a:xfrm>
            <a:off x="10417552" y="6744195"/>
            <a:ext cx="7172176" cy="2133148"/>
          </a:xfrm>
          <a:prstGeom prst="rect">
            <a:avLst/>
          </a:prstGeom>
        </p:spPr>
        <p:txBody>
          <a:bodyPr lIns="0" tIns="0" rIns="0" bIns="0" rtlCol="0" anchor="t">
            <a:spAutoFit/>
          </a:bodyPr>
          <a:lstStyle/>
          <a:p>
            <a:pPr algn="just">
              <a:lnSpc>
                <a:spcPts val="3374"/>
              </a:lnSpc>
            </a:pPr>
            <a:r>
              <a:rPr lang="en-US" sz="2124" dirty="0">
                <a:solidFill>
                  <a:srgbClr val="00002E"/>
                </a:solidFill>
                <a:latin typeface="Arial" panose="020B0604020202020204" pitchFamily="34" charset="0"/>
                <a:ea typeface="PT Sans"/>
                <a:cs typeface="Arial" panose="020B0604020202020204" pitchFamily="34" charset="0"/>
                <a:sym typeface="PT Sans"/>
              </a:rPr>
              <a:t>The use of intuitive dashboards makes it easier for users to track their progress and stay engaged.</a:t>
            </a:r>
          </a:p>
          <a:p>
            <a:pPr algn="just">
              <a:lnSpc>
                <a:spcPts val="3374"/>
              </a:lnSpc>
            </a:pPr>
            <a:r>
              <a:rPr lang="en-US" sz="2125" u="sng" dirty="0">
                <a:solidFill>
                  <a:srgbClr val="00002E"/>
                </a:solidFill>
                <a:latin typeface="Arial" panose="020B0604020202020204" pitchFamily="34" charset="0"/>
                <a:ea typeface="PT Sans"/>
                <a:cs typeface="Arial" panose="020B0604020202020204" pitchFamily="34" charset="0"/>
                <a:sym typeface="PT Sans"/>
              </a:rPr>
              <a:t>Broad Reach</a:t>
            </a:r>
            <a:r>
              <a:rPr lang="en-US" sz="2125" dirty="0">
                <a:solidFill>
                  <a:srgbClr val="00002E"/>
                </a:solidFill>
                <a:latin typeface="Arial" panose="020B0604020202020204" pitchFamily="34" charset="0"/>
                <a:ea typeface="PT Sans"/>
                <a:cs typeface="Arial" panose="020B0604020202020204" pitchFamily="34" charset="0"/>
                <a:sym typeface="PT Sans"/>
              </a:rPr>
              <a:t>: By leveraging data and automation, the platform can impact a wide range of industries, accelerating the adoption of sustainable practices across sectors.</a:t>
            </a:r>
          </a:p>
        </p:txBody>
      </p:sp>
      <p:grpSp>
        <p:nvGrpSpPr>
          <p:cNvPr id="28" name="Group 28"/>
          <p:cNvGrpSpPr/>
          <p:nvPr/>
        </p:nvGrpSpPr>
        <p:grpSpPr>
          <a:xfrm>
            <a:off x="16249280" y="9646416"/>
            <a:ext cx="2210637" cy="552660"/>
            <a:chOff x="0" y="0"/>
            <a:chExt cx="2947517" cy="736880"/>
          </a:xfrm>
        </p:grpSpPr>
        <p:sp>
          <p:nvSpPr>
            <p:cNvPr id="29" name="Freeform 29"/>
            <p:cNvSpPr/>
            <p:nvPr/>
          </p:nvSpPr>
          <p:spPr>
            <a:xfrm>
              <a:off x="0" y="0"/>
              <a:ext cx="2947543" cy="736854"/>
            </a:xfrm>
            <a:custGeom>
              <a:avLst/>
              <a:gdLst/>
              <a:ahLst/>
              <a:cxnLst/>
              <a:rect l="l" t="t" r="r" b="b"/>
              <a:pathLst>
                <a:path w="2947543" h="736854">
                  <a:moveTo>
                    <a:pt x="0" y="0"/>
                  </a:moveTo>
                  <a:lnTo>
                    <a:pt x="2947543" y="0"/>
                  </a:lnTo>
                  <a:lnTo>
                    <a:pt x="2947543" y="736854"/>
                  </a:lnTo>
                  <a:lnTo>
                    <a:pt x="0" y="736854"/>
                  </a:lnTo>
                  <a:close/>
                </a:path>
              </a:pathLst>
            </a:custGeom>
            <a:solidFill>
              <a:srgbClr val="E0BEFB"/>
            </a:solidFill>
          </p:spPr>
        </p:sp>
      </p:grpSp>
      <p:sp>
        <p:nvSpPr>
          <p:cNvPr id="30" name="Freeform 30"/>
          <p:cNvSpPr/>
          <p:nvPr/>
        </p:nvSpPr>
        <p:spPr>
          <a:xfrm>
            <a:off x="15998744" y="92405"/>
            <a:ext cx="2488492" cy="936295"/>
          </a:xfrm>
          <a:custGeom>
            <a:avLst/>
            <a:gdLst/>
            <a:ahLst/>
            <a:cxnLst/>
            <a:rect l="l" t="t" r="r" b="b"/>
            <a:pathLst>
              <a:path w="2488492" h="936295">
                <a:moveTo>
                  <a:pt x="0" y="0"/>
                </a:moveTo>
                <a:lnTo>
                  <a:pt x="2488493" y="0"/>
                </a:lnTo>
                <a:lnTo>
                  <a:pt x="2488493" y="936295"/>
                </a:lnTo>
                <a:lnTo>
                  <a:pt x="0" y="936295"/>
                </a:lnTo>
                <a:lnTo>
                  <a:pt x="0" y="0"/>
                </a:lnTo>
                <a:close/>
              </a:path>
            </a:pathLst>
          </a:custGeom>
          <a:blipFill>
            <a:blip r:embed="rId4"/>
            <a:stretch>
              <a:fillRect/>
            </a:stretch>
          </a:blipFill>
        </p:spPr>
      </p:sp>
      <p:sp>
        <p:nvSpPr>
          <p:cNvPr id="31" name="Freeform 31"/>
          <p:cNvSpPr/>
          <p:nvPr/>
        </p:nvSpPr>
        <p:spPr>
          <a:xfrm>
            <a:off x="0" y="0"/>
            <a:ext cx="1886318" cy="1313180"/>
          </a:xfrm>
          <a:custGeom>
            <a:avLst/>
            <a:gdLst/>
            <a:ahLst/>
            <a:cxnLst/>
            <a:rect l="l" t="t" r="r" b="b"/>
            <a:pathLst>
              <a:path w="1886318" h="1313180">
                <a:moveTo>
                  <a:pt x="0" y="0"/>
                </a:moveTo>
                <a:lnTo>
                  <a:pt x="1886318" y="0"/>
                </a:lnTo>
                <a:lnTo>
                  <a:pt x="1886318" y="1313180"/>
                </a:lnTo>
                <a:lnTo>
                  <a:pt x="0" y="1313180"/>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TextBox 2"/>
          <p:cNvSpPr txBox="1"/>
          <p:nvPr/>
        </p:nvSpPr>
        <p:spPr>
          <a:xfrm>
            <a:off x="418943" y="1322061"/>
            <a:ext cx="11553101" cy="9020418"/>
          </a:xfrm>
          <a:prstGeom prst="rect">
            <a:avLst/>
          </a:prstGeom>
        </p:spPr>
        <p:txBody>
          <a:bodyPr wrap="square" lIns="0" tIns="0" rIns="0" bIns="0" rtlCol="0" anchor="t">
            <a:spAutoFit/>
          </a:bodyPr>
          <a:lstStyle/>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Home Screen:</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Sustainability Score: Displays overall score for sustainability practices.</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Current Status: Shows real-time consumption data (energy, water).</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Progress Tracker: Visual indicator of improvements over time.</a:t>
            </a:r>
          </a:p>
          <a:p>
            <a:pPr algn="just">
              <a:lnSpc>
                <a:spcPts val="2547"/>
              </a:lnSpc>
            </a:pPr>
            <a:endParaRPr lang="en-US" sz="2088" dirty="0">
              <a:solidFill>
                <a:srgbClr val="000000"/>
              </a:solidFill>
              <a:latin typeface="Arial" panose="020B0604020202020204" pitchFamily="34" charset="0"/>
              <a:ea typeface="PT Sans"/>
              <a:cs typeface="Arial" panose="020B0604020202020204" pitchFamily="34" charset="0"/>
              <a:sym typeface="PT Sans"/>
            </a:endParaRPr>
          </a:p>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Data Visualization:</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Graphs/Charts: Interactive graphs for energy and waste tracking (daily, monthly).</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Comparison Benchmarks: Users compare their data to industry averages.</a:t>
            </a:r>
          </a:p>
          <a:p>
            <a:pPr algn="just">
              <a:lnSpc>
                <a:spcPts val="2547"/>
              </a:lnSpc>
            </a:pPr>
            <a:endParaRPr lang="en-US" sz="2088" dirty="0">
              <a:solidFill>
                <a:srgbClr val="000000"/>
              </a:solidFill>
              <a:latin typeface="Arial" panose="020B0604020202020204" pitchFamily="34" charset="0"/>
              <a:ea typeface="PT Sans"/>
              <a:cs typeface="Arial" panose="020B0604020202020204" pitchFamily="34" charset="0"/>
              <a:sym typeface="PT Sans"/>
            </a:endParaRPr>
          </a:p>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Recommendations Section:</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Tailored Suggestions: Personalized tips for improving sustainability.</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Action Buttons: Options to accept or implement recommendations.</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Impact Analysis: Shows potential improvements to sustainability score.</a:t>
            </a:r>
          </a:p>
          <a:p>
            <a:pPr algn="just">
              <a:lnSpc>
                <a:spcPts val="2547"/>
              </a:lnSpc>
            </a:pPr>
            <a:endParaRPr lang="en-US" sz="2088" dirty="0">
              <a:solidFill>
                <a:srgbClr val="000000"/>
              </a:solidFill>
              <a:latin typeface="Arial" panose="020B0604020202020204" pitchFamily="34" charset="0"/>
              <a:ea typeface="PT Sans"/>
              <a:cs typeface="Arial" panose="020B0604020202020204" pitchFamily="34" charset="0"/>
              <a:sym typeface="PT Sans"/>
            </a:endParaRPr>
          </a:p>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Detailed Reports:</a:t>
            </a:r>
          </a:p>
          <a:p>
            <a:pPr algn="just"/>
            <a:r>
              <a:rPr lang="en-US" sz="2400" dirty="0">
                <a:solidFill>
                  <a:srgbClr val="000000"/>
                </a:solidFill>
                <a:latin typeface="Arial" panose="020B0604020202020204" pitchFamily="34" charset="0"/>
                <a:ea typeface="PT Sans"/>
                <a:cs typeface="Arial" panose="020B0604020202020204" pitchFamily="34" charset="0"/>
                <a:sym typeface="PT Sans"/>
              </a:rPr>
              <a:t>ESG Alignment: Reports for businesses on alignment with ESG goals.</a:t>
            </a:r>
          </a:p>
          <a:p>
            <a:pPr algn="just"/>
            <a:r>
              <a:rPr lang="en-US" sz="2400" dirty="0">
                <a:solidFill>
                  <a:srgbClr val="000000"/>
                </a:solidFill>
                <a:latin typeface="Arial" panose="020B0604020202020204" pitchFamily="34" charset="0"/>
                <a:ea typeface="PT Sans"/>
                <a:cs typeface="Arial" panose="020B0604020202020204" pitchFamily="34" charset="0"/>
                <a:sym typeface="PT Sans"/>
              </a:rPr>
              <a:t>Progress Breakdown: Insights by category (energy, waste, transportation).</a:t>
            </a:r>
          </a:p>
          <a:p>
            <a:pPr algn="just"/>
            <a:r>
              <a:rPr lang="en-US" sz="2400" dirty="0">
                <a:solidFill>
                  <a:srgbClr val="000000"/>
                </a:solidFill>
                <a:latin typeface="Arial" panose="020B0604020202020204" pitchFamily="34" charset="0"/>
                <a:ea typeface="PT Sans"/>
                <a:cs typeface="Arial" panose="020B0604020202020204" pitchFamily="34" charset="0"/>
                <a:sym typeface="PT Sans"/>
              </a:rPr>
              <a:t>Download Reports: Option to download detailed PDF reports.</a:t>
            </a:r>
          </a:p>
          <a:p>
            <a:pPr algn="just">
              <a:lnSpc>
                <a:spcPts val="2547"/>
              </a:lnSpc>
            </a:pPr>
            <a:endParaRPr lang="en-US" sz="2088" dirty="0">
              <a:solidFill>
                <a:srgbClr val="000000"/>
              </a:solidFill>
              <a:latin typeface="Arial" panose="020B0604020202020204" pitchFamily="34" charset="0"/>
              <a:ea typeface="PT Sans"/>
              <a:cs typeface="Arial" panose="020B0604020202020204" pitchFamily="34" charset="0"/>
              <a:sym typeface="PT Sans"/>
            </a:endParaRPr>
          </a:p>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Leaderboards (Optional):</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Community Comparison: Ranks users against others based on sustainability scores.</a:t>
            </a:r>
          </a:p>
          <a:p>
            <a:pPr algn="just"/>
            <a:r>
              <a:rPr lang="en-US" sz="2300" dirty="0">
                <a:solidFill>
                  <a:srgbClr val="000000"/>
                </a:solidFill>
                <a:latin typeface="Arial" panose="020B0604020202020204" pitchFamily="34" charset="0"/>
                <a:ea typeface="PT Sans"/>
                <a:cs typeface="Arial" panose="020B0604020202020204" pitchFamily="34" charset="0"/>
                <a:sym typeface="PT Sans"/>
              </a:rPr>
              <a:t>Incentives: Rewards or badges for achieving milestones.</a:t>
            </a:r>
          </a:p>
          <a:p>
            <a:pPr algn="just">
              <a:lnSpc>
                <a:spcPts val="2547"/>
              </a:lnSpc>
            </a:pPr>
            <a:endParaRPr lang="en-US" sz="2088" dirty="0">
              <a:solidFill>
                <a:srgbClr val="000000"/>
              </a:solidFill>
              <a:latin typeface="Arial" panose="020B0604020202020204" pitchFamily="34" charset="0"/>
              <a:ea typeface="PT Sans"/>
              <a:cs typeface="Arial" panose="020B0604020202020204" pitchFamily="34" charset="0"/>
              <a:sym typeface="PT Sans"/>
            </a:endParaRPr>
          </a:p>
          <a:p>
            <a:pPr algn="just">
              <a:lnSpc>
                <a:spcPts val="2547"/>
              </a:lnSpc>
            </a:pPr>
            <a:r>
              <a:rPr lang="en-US" sz="2400" b="1" dirty="0">
                <a:solidFill>
                  <a:srgbClr val="000000"/>
                </a:solidFill>
                <a:latin typeface="Arial" panose="020B0604020202020204" pitchFamily="34" charset="0"/>
                <a:ea typeface="PT Sans Bold"/>
                <a:cs typeface="Arial" panose="020B0604020202020204" pitchFamily="34" charset="0"/>
                <a:sym typeface="PT Sans Bold"/>
              </a:rPr>
              <a:t>User Profile Section:</a:t>
            </a:r>
          </a:p>
          <a:p>
            <a:pPr algn="just"/>
            <a:r>
              <a:rPr lang="en-US" sz="2400" dirty="0">
                <a:solidFill>
                  <a:srgbClr val="000000"/>
                </a:solidFill>
                <a:latin typeface="Arial" panose="020B0604020202020204" pitchFamily="34" charset="0"/>
                <a:ea typeface="PT Sans"/>
                <a:cs typeface="Arial" panose="020B0604020202020204" pitchFamily="34" charset="0"/>
                <a:sym typeface="PT Sans"/>
              </a:rPr>
              <a:t>Preferences: Customize recommendation types.</a:t>
            </a:r>
          </a:p>
          <a:p>
            <a:pPr algn="just"/>
            <a:r>
              <a:rPr lang="en-US" sz="2400" dirty="0">
                <a:solidFill>
                  <a:srgbClr val="000000"/>
                </a:solidFill>
                <a:latin typeface="Arial" panose="020B0604020202020204" pitchFamily="34" charset="0"/>
                <a:ea typeface="PT Sans"/>
                <a:cs typeface="Arial" panose="020B0604020202020204" pitchFamily="34" charset="0"/>
                <a:sym typeface="PT Sans"/>
              </a:rPr>
              <a:t>Historical Actions: Log of past actions taken based on suggestions.</a:t>
            </a:r>
          </a:p>
        </p:txBody>
      </p:sp>
      <p:sp>
        <p:nvSpPr>
          <p:cNvPr id="3" name="TextBox 3"/>
          <p:cNvSpPr txBox="1"/>
          <p:nvPr/>
        </p:nvSpPr>
        <p:spPr>
          <a:xfrm>
            <a:off x="5117734" y="139700"/>
            <a:ext cx="6559848" cy="824200"/>
          </a:xfrm>
          <a:prstGeom prst="rect">
            <a:avLst/>
          </a:prstGeom>
        </p:spPr>
        <p:txBody>
          <a:bodyPr lIns="0" tIns="0" rIns="0" bIns="0" rtlCol="0" anchor="t">
            <a:spAutoFit/>
          </a:bodyPr>
          <a:lstStyle/>
          <a:p>
            <a:pPr marL="0" lvl="0" indent="0" algn="ctr">
              <a:lnSpc>
                <a:spcPts val="6874"/>
              </a:lnSpc>
              <a:spcBef>
                <a:spcPct val="0"/>
              </a:spcBef>
            </a:pPr>
            <a:r>
              <a:rPr lang="en-US" sz="5499" b="1" u="sng" strike="noStrike" dirty="0">
                <a:solidFill>
                  <a:srgbClr val="240046"/>
                </a:solidFill>
                <a:latin typeface="Arimo Bold"/>
                <a:ea typeface="Arimo Bold"/>
                <a:cs typeface="Arimo Bold"/>
                <a:sym typeface="Arimo Bold"/>
              </a:rPr>
              <a:t>Prototype Overview</a:t>
            </a:r>
          </a:p>
        </p:txBody>
      </p:sp>
      <p:sp>
        <p:nvSpPr>
          <p:cNvPr id="5" name="Freeform 5"/>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2"/>
            <a:stretch>
              <a:fillRect/>
            </a:stretch>
          </a:blipFill>
        </p:spPr>
      </p:sp>
      <p:sp>
        <p:nvSpPr>
          <p:cNvPr id="9" name="Freeform 2">
            <a:extLst>
              <a:ext uri="{FF2B5EF4-FFF2-40B4-BE49-F238E27FC236}">
                <a16:creationId xmlns:a16="http://schemas.microsoft.com/office/drawing/2014/main" id="{23618E92-D14D-F916-964B-80B76BDACA7D}"/>
              </a:ext>
            </a:extLst>
          </p:cNvPr>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3"/>
            <a:stretch>
              <a:fillRect/>
            </a:stretch>
          </a:blipFill>
        </p:spPr>
      </p:sp>
      <p:pic>
        <p:nvPicPr>
          <p:cNvPr id="15" name="Picture 14">
            <a:extLst>
              <a:ext uri="{FF2B5EF4-FFF2-40B4-BE49-F238E27FC236}">
                <a16:creationId xmlns:a16="http://schemas.microsoft.com/office/drawing/2014/main" id="{A29C85BB-2DB9-A9A3-882D-01F28D6B1943}"/>
              </a:ext>
            </a:extLst>
          </p:cNvPr>
          <p:cNvPicPr>
            <a:picLocks noChangeAspect="1"/>
          </p:cNvPicPr>
          <p:nvPr/>
        </p:nvPicPr>
        <p:blipFill>
          <a:blip r:embed="rId4">
            <a:extLst>
              <a:ext uri="{28A0092B-C50C-407E-A947-70E740481C1C}">
                <a14:useLocalDpi xmlns:a14="http://schemas.microsoft.com/office/drawing/2010/main" val="0"/>
              </a:ext>
            </a:extLst>
          </a:blip>
          <a:srcRect l="4040" t="1441"/>
          <a:stretch/>
        </p:blipFill>
        <p:spPr>
          <a:xfrm>
            <a:off x="13282630" y="1162383"/>
            <a:ext cx="4586427" cy="91246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Freeform 2"/>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2"/>
            <a:stretch>
              <a:fillRect/>
            </a:stretch>
          </a:blipFill>
        </p:spPr>
      </p:sp>
      <p:sp>
        <p:nvSpPr>
          <p:cNvPr id="3" name="Freeform 3"/>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3"/>
            <a:stretch>
              <a:fillRect/>
            </a:stretch>
          </a:blipFill>
        </p:spPr>
      </p:sp>
      <p:sp>
        <p:nvSpPr>
          <p:cNvPr id="4" name="Freeform 4"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5" name="TextBox 5"/>
          <p:cNvSpPr txBox="1"/>
          <p:nvPr/>
        </p:nvSpPr>
        <p:spPr>
          <a:xfrm>
            <a:off x="2774004" y="134610"/>
            <a:ext cx="12651038" cy="1555750"/>
          </a:xfrm>
          <a:prstGeom prst="rect">
            <a:avLst/>
          </a:prstGeom>
        </p:spPr>
        <p:txBody>
          <a:bodyPr lIns="0" tIns="0" rIns="0" bIns="0" rtlCol="0" anchor="t">
            <a:spAutoFit/>
          </a:bodyPr>
          <a:lstStyle/>
          <a:p>
            <a:pPr algn="ctr">
              <a:lnSpc>
                <a:spcPts val="6125"/>
              </a:lnSpc>
            </a:pPr>
            <a:r>
              <a:rPr lang="en-US" sz="4875" b="1" u="sng" dirty="0">
                <a:solidFill>
                  <a:srgbClr val="00002E"/>
                </a:solidFill>
                <a:latin typeface="Arimo Bold"/>
                <a:ea typeface="Arimo Bold"/>
                <a:cs typeface="Arimo Bold"/>
                <a:sym typeface="Arimo Bold"/>
              </a:rPr>
              <a:t>How is your solution different/unique from other solutions in market? </a:t>
            </a:r>
          </a:p>
        </p:txBody>
      </p:sp>
      <p:grpSp>
        <p:nvGrpSpPr>
          <p:cNvPr id="6" name="Group 6"/>
          <p:cNvGrpSpPr/>
          <p:nvPr/>
        </p:nvGrpSpPr>
        <p:grpSpPr>
          <a:xfrm>
            <a:off x="1328068" y="1690360"/>
            <a:ext cx="28575" cy="6335614"/>
            <a:chOff x="0" y="0"/>
            <a:chExt cx="38100" cy="8447485"/>
          </a:xfrm>
        </p:grpSpPr>
        <p:sp>
          <p:nvSpPr>
            <p:cNvPr id="7" name="Freeform 7"/>
            <p:cNvSpPr/>
            <p:nvPr/>
          </p:nvSpPr>
          <p:spPr>
            <a:xfrm>
              <a:off x="0" y="0"/>
              <a:ext cx="38100" cy="8447532"/>
            </a:xfrm>
            <a:custGeom>
              <a:avLst/>
              <a:gdLst/>
              <a:ahLst/>
              <a:cxnLst/>
              <a:rect l="l" t="t" r="r" b="b"/>
              <a:pathLst>
                <a:path w="38100" h="8447532">
                  <a:moveTo>
                    <a:pt x="0" y="19050"/>
                  </a:moveTo>
                  <a:cubicBezTo>
                    <a:pt x="0" y="8509"/>
                    <a:pt x="8509" y="0"/>
                    <a:pt x="19050" y="0"/>
                  </a:cubicBezTo>
                  <a:cubicBezTo>
                    <a:pt x="29591" y="0"/>
                    <a:pt x="38100" y="8509"/>
                    <a:pt x="38100" y="19050"/>
                  </a:cubicBezTo>
                  <a:lnTo>
                    <a:pt x="38100" y="8428482"/>
                  </a:lnTo>
                  <a:cubicBezTo>
                    <a:pt x="38100" y="8439023"/>
                    <a:pt x="29591" y="8447532"/>
                    <a:pt x="19050" y="8447532"/>
                  </a:cubicBezTo>
                  <a:cubicBezTo>
                    <a:pt x="8509" y="8447532"/>
                    <a:pt x="0" y="8439023"/>
                    <a:pt x="0" y="8428482"/>
                  </a:cubicBezTo>
                  <a:close/>
                </a:path>
              </a:pathLst>
            </a:custGeom>
            <a:solidFill>
              <a:srgbClr val="000000">
                <a:alpha val="7843"/>
              </a:srgbClr>
            </a:solidFill>
          </p:spPr>
        </p:sp>
      </p:grpSp>
      <p:grpSp>
        <p:nvGrpSpPr>
          <p:cNvPr id="8" name="Group 8"/>
          <p:cNvGrpSpPr/>
          <p:nvPr/>
        </p:nvGrpSpPr>
        <p:grpSpPr>
          <a:xfrm>
            <a:off x="1613147" y="2274660"/>
            <a:ext cx="931366" cy="28575"/>
            <a:chOff x="0" y="0"/>
            <a:chExt cx="1241822" cy="38100"/>
          </a:xfrm>
        </p:grpSpPr>
        <p:sp>
          <p:nvSpPr>
            <p:cNvPr id="9" name="Freeform 9"/>
            <p:cNvSpPr/>
            <p:nvPr/>
          </p:nvSpPr>
          <p:spPr>
            <a:xfrm>
              <a:off x="0" y="0"/>
              <a:ext cx="1241806" cy="38100"/>
            </a:xfrm>
            <a:custGeom>
              <a:avLst/>
              <a:gdLst/>
              <a:ahLst/>
              <a:cxnLst/>
              <a:rect l="l" t="t" r="r" b="b"/>
              <a:pathLst>
                <a:path w="1241806" h="38100">
                  <a:moveTo>
                    <a:pt x="0" y="19050"/>
                  </a:moveTo>
                  <a:cubicBezTo>
                    <a:pt x="0" y="8509"/>
                    <a:pt x="8509" y="0"/>
                    <a:pt x="19050" y="0"/>
                  </a:cubicBezTo>
                  <a:lnTo>
                    <a:pt x="1222756" y="0"/>
                  </a:lnTo>
                  <a:cubicBezTo>
                    <a:pt x="1233297" y="0"/>
                    <a:pt x="1241806" y="8509"/>
                    <a:pt x="1241806" y="19050"/>
                  </a:cubicBezTo>
                  <a:cubicBezTo>
                    <a:pt x="1241806" y="29591"/>
                    <a:pt x="1233297" y="38100"/>
                    <a:pt x="1222756" y="38100"/>
                  </a:cubicBezTo>
                  <a:lnTo>
                    <a:pt x="19050" y="38100"/>
                  </a:lnTo>
                  <a:cubicBezTo>
                    <a:pt x="8509" y="38100"/>
                    <a:pt x="0" y="29591"/>
                    <a:pt x="0" y="19050"/>
                  </a:cubicBezTo>
                  <a:close/>
                </a:path>
              </a:pathLst>
            </a:custGeom>
            <a:solidFill>
              <a:srgbClr val="2D4DF2"/>
            </a:solidFill>
          </p:spPr>
        </p:sp>
      </p:grpSp>
      <p:grpSp>
        <p:nvGrpSpPr>
          <p:cNvPr id="10" name="Group 10"/>
          <p:cNvGrpSpPr/>
          <p:nvPr/>
        </p:nvGrpSpPr>
        <p:grpSpPr>
          <a:xfrm>
            <a:off x="1028700" y="1975367"/>
            <a:ext cx="627310" cy="627310"/>
            <a:chOff x="0" y="0"/>
            <a:chExt cx="836413" cy="836413"/>
          </a:xfrm>
        </p:grpSpPr>
        <p:sp>
          <p:nvSpPr>
            <p:cNvPr id="11" name="Freeform 11"/>
            <p:cNvSpPr/>
            <p:nvPr/>
          </p:nvSpPr>
          <p:spPr>
            <a:xfrm>
              <a:off x="19050" y="19050"/>
              <a:ext cx="798322" cy="798322"/>
            </a:xfrm>
            <a:custGeom>
              <a:avLst/>
              <a:gdLst/>
              <a:ahLst/>
              <a:cxnLst/>
              <a:rect l="l" t="t" r="r" b="b"/>
              <a:pathLst>
                <a:path w="798322" h="798322">
                  <a:moveTo>
                    <a:pt x="0" y="399161"/>
                  </a:moveTo>
                  <a:cubicBezTo>
                    <a:pt x="0" y="178689"/>
                    <a:pt x="178689" y="0"/>
                    <a:pt x="399161" y="0"/>
                  </a:cubicBezTo>
                  <a:cubicBezTo>
                    <a:pt x="619633" y="0"/>
                    <a:pt x="798322" y="178689"/>
                    <a:pt x="798322" y="399161"/>
                  </a:cubicBezTo>
                  <a:cubicBezTo>
                    <a:pt x="798322" y="619633"/>
                    <a:pt x="619633" y="798322"/>
                    <a:pt x="399161" y="798322"/>
                  </a:cubicBezTo>
                  <a:cubicBezTo>
                    <a:pt x="178689" y="798322"/>
                    <a:pt x="0" y="619633"/>
                    <a:pt x="0" y="399161"/>
                  </a:cubicBezTo>
                  <a:close/>
                </a:path>
              </a:pathLst>
            </a:custGeom>
            <a:solidFill>
              <a:srgbClr val="F3F3FF"/>
            </a:solidFill>
          </p:spPr>
        </p:sp>
        <p:sp>
          <p:nvSpPr>
            <p:cNvPr id="12" name="Freeform 12"/>
            <p:cNvSpPr/>
            <p:nvPr/>
          </p:nvSpPr>
          <p:spPr>
            <a:xfrm>
              <a:off x="0" y="0"/>
              <a:ext cx="836422" cy="836422"/>
            </a:xfrm>
            <a:custGeom>
              <a:avLst/>
              <a:gdLst/>
              <a:ahLst/>
              <a:cxnLst/>
              <a:rect l="l" t="t" r="r" b="b"/>
              <a:pathLst>
                <a:path w="836422" h="836422">
                  <a:moveTo>
                    <a:pt x="0" y="418211"/>
                  </a:moveTo>
                  <a:cubicBezTo>
                    <a:pt x="0" y="187198"/>
                    <a:pt x="187198" y="0"/>
                    <a:pt x="418211" y="0"/>
                  </a:cubicBezTo>
                  <a:cubicBezTo>
                    <a:pt x="428752" y="0"/>
                    <a:pt x="437261" y="8509"/>
                    <a:pt x="437261" y="19050"/>
                  </a:cubicBezTo>
                  <a:lnTo>
                    <a:pt x="418211" y="19050"/>
                  </a:lnTo>
                  <a:lnTo>
                    <a:pt x="418211" y="0"/>
                  </a:lnTo>
                  <a:lnTo>
                    <a:pt x="418211" y="19050"/>
                  </a:lnTo>
                  <a:lnTo>
                    <a:pt x="418211" y="0"/>
                  </a:lnTo>
                  <a:cubicBezTo>
                    <a:pt x="649224" y="0"/>
                    <a:pt x="836422" y="187198"/>
                    <a:pt x="836422" y="418211"/>
                  </a:cubicBezTo>
                  <a:cubicBezTo>
                    <a:pt x="836422" y="426974"/>
                    <a:pt x="830453" y="434594"/>
                    <a:pt x="821944" y="436753"/>
                  </a:cubicBezTo>
                  <a:lnTo>
                    <a:pt x="817372" y="418211"/>
                  </a:lnTo>
                  <a:lnTo>
                    <a:pt x="836422" y="418211"/>
                  </a:lnTo>
                  <a:cubicBezTo>
                    <a:pt x="836422" y="649224"/>
                    <a:pt x="649224" y="836422"/>
                    <a:pt x="418211" y="836422"/>
                  </a:cubicBezTo>
                  <a:lnTo>
                    <a:pt x="418211" y="817372"/>
                  </a:lnTo>
                  <a:lnTo>
                    <a:pt x="418211" y="798322"/>
                  </a:lnTo>
                  <a:lnTo>
                    <a:pt x="418211" y="817372"/>
                  </a:lnTo>
                  <a:lnTo>
                    <a:pt x="418211" y="836422"/>
                  </a:lnTo>
                  <a:cubicBezTo>
                    <a:pt x="187198" y="836422"/>
                    <a:pt x="0" y="649224"/>
                    <a:pt x="0" y="418211"/>
                  </a:cubicBezTo>
                  <a:lnTo>
                    <a:pt x="19050" y="418211"/>
                  </a:lnTo>
                  <a:lnTo>
                    <a:pt x="0" y="418211"/>
                  </a:lnTo>
                  <a:moveTo>
                    <a:pt x="38100" y="418211"/>
                  </a:moveTo>
                  <a:lnTo>
                    <a:pt x="19050" y="418211"/>
                  </a:lnTo>
                  <a:lnTo>
                    <a:pt x="38100" y="418211"/>
                  </a:lnTo>
                  <a:cubicBezTo>
                    <a:pt x="38100" y="628142"/>
                    <a:pt x="208280" y="798322"/>
                    <a:pt x="418211" y="798322"/>
                  </a:cubicBezTo>
                  <a:cubicBezTo>
                    <a:pt x="428752" y="798322"/>
                    <a:pt x="437261" y="806831"/>
                    <a:pt x="437261" y="817372"/>
                  </a:cubicBezTo>
                  <a:cubicBezTo>
                    <a:pt x="437261" y="827913"/>
                    <a:pt x="428752" y="836422"/>
                    <a:pt x="418211" y="836422"/>
                  </a:cubicBezTo>
                  <a:cubicBezTo>
                    <a:pt x="407670" y="836422"/>
                    <a:pt x="399161" y="827913"/>
                    <a:pt x="399161" y="817372"/>
                  </a:cubicBezTo>
                  <a:cubicBezTo>
                    <a:pt x="399161" y="806831"/>
                    <a:pt x="407670" y="798322"/>
                    <a:pt x="418211" y="798322"/>
                  </a:cubicBezTo>
                  <a:cubicBezTo>
                    <a:pt x="628142" y="798322"/>
                    <a:pt x="798322" y="628142"/>
                    <a:pt x="798322" y="418211"/>
                  </a:cubicBezTo>
                  <a:cubicBezTo>
                    <a:pt x="798322" y="409448"/>
                    <a:pt x="804291" y="401828"/>
                    <a:pt x="812800" y="399669"/>
                  </a:cubicBezTo>
                  <a:lnTo>
                    <a:pt x="817372" y="418211"/>
                  </a:lnTo>
                  <a:lnTo>
                    <a:pt x="798322" y="418211"/>
                  </a:lnTo>
                  <a:cubicBezTo>
                    <a:pt x="798322" y="208280"/>
                    <a:pt x="628142" y="38100"/>
                    <a:pt x="418211" y="38100"/>
                  </a:cubicBezTo>
                  <a:cubicBezTo>
                    <a:pt x="407670" y="38100"/>
                    <a:pt x="399161" y="29591"/>
                    <a:pt x="399161" y="19050"/>
                  </a:cubicBezTo>
                  <a:lnTo>
                    <a:pt x="418211" y="19050"/>
                  </a:lnTo>
                  <a:lnTo>
                    <a:pt x="418211" y="38100"/>
                  </a:lnTo>
                  <a:cubicBezTo>
                    <a:pt x="208280" y="38100"/>
                    <a:pt x="38100" y="208280"/>
                    <a:pt x="38100" y="418211"/>
                  </a:cubicBezTo>
                  <a:close/>
                </a:path>
              </a:pathLst>
            </a:custGeom>
            <a:solidFill>
              <a:srgbClr val="2D4DF2"/>
            </a:solidFill>
          </p:spPr>
        </p:sp>
      </p:grpSp>
      <p:sp>
        <p:nvSpPr>
          <p:cNvPr id="13" name="TextBox 13"/>
          <p:cNvSpPr txBox="1"/>
          <p:nvPr/>
        </p:nvSpPr>
        <p:spPr>
          <a:xfrm>
            <a:off x="1229618" y="2139227"/>
            <a:ext cx="225475" cy="337542"/>
          </a:xfrm>
          <a:prstGeom prst="rect">
            <a:avLst/>
          </a:prstGeom>
        </p:spPr>
        <p:txBody>
          <a:bodyPr lIns="0" tIns="0" rIns="0" bIns="0" rtlCol="0" anchor="t">
            <a:spAutoFit/>
          </a:bodyPr>
          <a:lstStyle/>
          <a:p>
            <a:pPr algn="ctr">
              <a:lnSpc>
                <a:spcPts val="2937"/>
              </a:lnSpc>
            </a:pPr>
            <a:r>
              <a:rPr lang="en-US" sz="2937" b="1">
                <a:solidFill>
                  <a:srgbClr val="00002E"/>
                </a:solidFill>
                <a:latin typeface="Arimo Bold"/>
                <a:ea typeface="Arimo Bold"/>
                <a:cs typeface="Arimo Bold"/>
                <a:sym typeface="Arimo Bold"/>
              </a:rPr>
              <a:t>1</a:t>
            </a:r>
          </a:p>
        </p:txBody>
      </p:sp>
      <p:sp>
        <p:nvSpPr>
          <p:cNvPr id="14" name="TextBox 14"/>
          <p:cNvSpPr txBox="1"/>
          <p:nvPr/>
        </p:nvSpPr>
        <p:spPr>
          <a:xfrm>
            <a:off x="2805930" y="1937415"/>
            <a:ext cx="8755939" cy="382588"/>
          </a:xfrm>
          <a:prstGeom prst="rect">
            <a:avLst/>
          </a:prstGeom>
        </p:spPr>
        <p:txBody>
          <a:bodyPr lIns="0" tIns="0" rIns="0" bIns="0" rtlCol="0" anchor="t">
            <a:spAutoFit/>
          </a:bodyPr>
          <a:lstStyle/>
          <a:p>
            <a:pPr algn="l">
              <a:lnSpc>
                <a:spcPts val="3062"/>
              </a:lnSpc>
            </a:pPr>
            <a:r>
              <a:rPr lang="en-US" sz="2437" b="1">
                <a:solidFill>
                  <a:srgbClr val="00002E"/>
                </a:solidFill>
                <a:latin typeface="Arimo Bold"/>
                <a:ea typeface="Arimo Bold"/>
                <a:cs typeface="Arimo Bold"/>
                <a:sym typeface="Arimo Bold"/>
              </a:rPr>
              <a:t>AI-Powered Personalization Tailored Recommendations:</a:t>
            </a:r>
          </a:p>
        </p:txBody>
      </p:sp>
      <p:sp>
        <p:nvSpPr>
          <p:cNvPr id="15" name="TextBox 15"/>
          <p:cNvSpPr txBox="1"/>
          <p:nvPr/>
        </p:nvSpPr>
        <p:spPr>
          <a:xfrm>
            <a:off x="2805930" y="2296926"/>
            <a:ext cx="14685377" cy="1828138"/>
          </a:xfrm>
          <a:prstGeom prst="rect">
            <a:avLst/>
          </a:prstGeom>
        </p:spPr>
        <p:txBody>
          <a:bodyPr lIns="0" tIns="0" rIns="0" bIns="0" rtlCol="0" anchor="t">
            <a:spAutoFit/>
          </a:bodyPr>
          <a:lstStyle/>
          <a:p>
            <a:pPr algn="l">
              <a:lnSpc>
                <a:spcPts val="2987"/>
              </a:lnSpc>
            </a:pPr>
            <a:r>
              <a:rPr lang="en-US" sz="1860">
                <a:solidFill>
                  <a:srgbClr val="00002E"/>
                </a:solidFill>
                <a:latin typeface="PT Sans"/>
                <a:ea typeface="PT Sans"/>
                <a:cs typeface="PT Sans"/>
                <a:sym typeface="PT Sans"/>
              </a:rPr>
              <a:t>Unlike many platforms that offer generic advice, my solution uses advanced AI/ML models (clustering, regression) to analyze unique user data and deliver highly personalized sustainability recommendations for both individuals and businesses.</a:t>
            </a:r>
          </a:p>
          <a:p>
            <a:pPr algn="l">
              <a:lnSpc>
                <a:spcPts val="2987"/>
              </a:lnSpc>
            </a:pPr>
            <a:r>
              <a:rPr lang="en-US" sz="1860">
                <a:solidFill>
                  <a:srgbClr val="00002E"/>
                </a:solidFill>
                <a:latin typeface="PT Sans"/>
                <a:ea typeface="PT Sans"/>
                <a:cs typeface="PT Sans"/>
                <a:sym typeface="PT Sans"/>
              </a:rPr>
              <a:t>Continuous Learning: Reinforcement learning ensures that the recommendations improve over time, adapting to user behavior and feedback, making the platform more effective the longer it’s used.</a:t>
            </a:r>
          </a:p>
          <a:p>
            <a:pPr algn="l">
              <a:lnSpc>
                <a:spcPts val="2987"/>
              </a:lnSpc>
            </a:pPr>
            <a:endParaRPr lang="en-US" sz="1860">
              <a:solidFill>
                <a:srgbClr val="00002E"/>
              </a:solidFill>
              <a:latin typeface="PT Sans"/>
              <a:ea typeface="PT Sans"/>
              <a:cs typeface="PT Sans"/>
              <a:sym typeface="PT Sans"/>
            </a:endParaRPr>
          </a:p>
        </p:txBody>
      </p:sp>
      <p:grpSp>
        <p:nvGrpSpPr>
          <p:cNvPr id="16" name="Group 16"/>
          <p:cNvGrpSpPr/>
          <p:nvPr/>
        </p:nvGrpSpPr>
        <p:grpSpPr>
          <a:xfrm>
            <a:off x="1613147" y="4475233"/>
            <a:ext cx="931366" cy="28575"/>
            <a:chOff x="0" y="0"/>
            <a:chExt cx="1241822" cy="38100"/>
          </a:xfrm>
        </p:grpSpPr>
        <p:sp>
          <p:nvSpPr>
            <p:cNvPr id="17" name="Freeform 17"/>
            <p:cNvSpPr/>
            <p:nvPr/>
          </p:nvSpPr>
          <p:spPr>
            <a:xfrm>
              <a:off x="0" y="0"/>
              <a:ext cx="1241806" cy="38100"/>
            </a:xfrm>
            <a:custGeom>
              <a:avLst/>
              <a:gdLst/>
              <a:ahLst/>
              <a:cxnLst/>
              <a:rect l="l" t="t" r="r" b="b"/>
              <a:pathLst>
                <a:path w="1241806" h="38100">
                  <a:moveTo>
                    <a:pt x="0" y="19050"/>
                  </a:moveTo>
                  <a:cubicBezTo>
                    <a:pt x="0" y="8509"/>
                    <a:pt x="8509" y="0"/>
                    <a:pt x="19050" y="0"/>
                  </a:cubicBezTo>
                  <a:lnTo>
                    <a:pt x="1222756" y="0"/>
                  </a:lnTo>
                  <a:cubicBezTo>
                    <a:pt x="1233297" y="0"/>
                    <a:pt x="1241806" y="8509"/>
                    <a:pt x="1241806" y="19050"/>
                  </a:cubicBezTo>
                  <a:cubicBezTo>
                    <a:pt x="1241806" y="29591"/>
                    <a:pt x="1233297" y="38100"/>
                    <a:pt x="1222756" y="38100"/>
                  </a:cubicBezTo>
                  <a:lnTo>
                    <a:pt x="19050" y="38100"/>
                  </a:lnTo>
                  <a:cubicBezTo>
                    <a:pt x="8509" y="38100"/>
                    <a:pt x="0" y="29591"/>
                    <a:pt x="0" y="19050"/>
                  </a:cubicBezTo>
                  <a:close/>
                </a:path>
              </a:pathLst>
            </a:custGeom>
            <a:solidFill>
              <a:srgbClr val="018CE1"/>
            </a:solidFill>
          </p:spPr>
        </p:sp>
      </p:grpSp>
      <p:grpSp>
        <p:nvGrpSpPr>
          <p:cNvPr id="18" name="Group 18"/>
          <p:cNvGrpSpPr/>
          <p:nvPr/>
        </p:nvGrpSpPr>
        <p:grpSpPr>
          <a:xfrm>
            <a:off x="1028700" y="4175939"/>
            <a:ext cx="627310" cy="627310"/>
            <a:chOff x="0" y="0"/>
            <a:chExt cx="836413" cy="836413"/>
          </a:xfrm>
        </p:grpSpPr>
        <p:sp>
          <p:nvSpPr>
            <p:cNvPr id="19" name="Freeform 19"/>
            <p:cNvSpPr/>
            <p:nvPr/>
          </p:nvSpPr>
          <p:spPr>
            <a:xfrm>
              <a:off x="19050" y="19050"/>
              <a:ext cx="798322" cy="798322"/>
            </a:xfrm>
            <a:custGeom>
              <a:avLst/>
              <a:gdLst/>
              <a:ahLst/>
              <a:cxnLst/>
              <a:rect l="l" t="t" r="r" b="b"/>
              <a:pathLst>
                <a:path w="798322" h="798322">
                  <a:moveTo>
                    <a:pt x="0" y="399161"/>
                  </a:moveTo>
                  <a:cubicBezTo>
                    <a:pt x="0" y="178689"/>
                    <a:pt x="178689" y="0"/>
                    <a:pt x="399161" y="0"/>
                  </a:cubicBezTo>
                  <a:cubicBezTo>
                    <a:pt x="619633" y="0"/>
                    <a:pt x="798322" y="178689"/>
                    <a:pt x="798322" y="399161"/>
                  </a:cubicBezTo>
                  <a:cubicBezTo>
                    <a:pt x="798322" y="619633"/>
                    <a:pt x="619633" y="798322"/>
                    <a:pt x="399161" y="798322"/>
                  </a:cubicBezTo>
                  <a:cubicBezTo>
                    <a:pt x="178689" y="798322"/>
                    <a:pt x="0" y="619633"/>
                    <a:pt x="0" y="399161"/>
                  </a:cubicBezTo>
                  <a:close/>
                </a:path>
              </a:pathLst>
            </a:custGeom>
            <a:solidFill>
              <a:srgbClr val="F3F3FF"/>
            </a:solidFill>
          </p:spPr>
        </p:sp>
        <p:sp>
          <p:nvSpPr>
            <p:cNvPr id="20" name="Freeform 20"/>
            <p:cNvSpPr/>
            <p:nvPr/>
          </p:nvSpPr>
          <p:spPr>
            <a:xfrm>
              <a:off x="0" y="0"/>
              <a:ext cx="836422" cy="836422"/>
            </a:xfrm>
            <a:custGeom>
              <a:avLst/>
              <a:gdLst/>
              <a:ahLst/>
              <a:cxnLst/>
              <a:rect l="l" t="t" r="r" b="b"/>
              <a:pathLst>
                <a:path w="836422" h="836422">
                  <a:moveTo>
                    <a:pt x="0" y="418211"/>
                  </a:moveTo>
                  <a:cubicBezTo>
                    <a:pt x="0" y="187198"/>
                    <a:pt x="187198" y="0"/>
                    <a:pt x="418211" y="0"/>
                  </a:cubicBezTo>
                  <a:cubicBezTo>
                    <a:pt x="428752" y="0"/>
                    <a:pt x="437261" y="8509"/>
                    <a:pt x="437261" y="19050"/>
                  </a:cubicBezTo>
                  <a:lnTo>
                    <a:pt x="418211" y="19050"/>
                  </a:lnTo>
                  <a:lnTo>
                    <a:pt x="418211" y="0"/>
                  </a:lnTo>
                  <a:lnTo>
                    <a:pt x="418211" y="19050"/>
                  </a:lnTo>
                  <a:lnTo>
                    <a:pt x="418211" y="0"/>
                  </a:lnTo>
                  <a:cubicBezTo>
                    <a:pt x="649224" y="0"/>
                    <a:pt x="836422" y="187198"/>
                    <a:pt x="836422" y="418211"/>
                  </a:cubicBezTo>
                  <a:cubicBezTo>
                    <a:pt x="836422" y="426974"/>
                    <a:pt x="830453" y="434594"/>
                    <a:pt x="821944" y="436753"/>
                  </a:cubicBezTo>
                  <a:lnTo>
                    <a:pt x="817372" y="418211"/>
                  </a:lnTo>
                  <a:lnTo>
                    <a:pt x="836422" y="418211"/>
                  </a:lnTo>
                  <a:cubicBezTo>
                    <a:pt x="836422" y="649224"/>
                    <a:pt x="649224" y="836422"/>
                    <a:pt x="418211" y="836422"/>
                  </a:cubicBezTo>
                  <a:lnTo>
                    <a:pt x="418211" y="817372"/>
                  </a:lnTo>
                  <a:lnTo>
                    <a:pt x="418211" y="798322"/>
                  </a:lnTo>
                  <a:lnTo>
                    <a:pt x="418211" y="817372"/>
                  </a:lnTo>
                  <a:lnTo>
                    <a:pt x="418211" y="836422"/>
                  </a:lnTo>
                  <a:cubicBezTo>
                    <a:pt x="187198" y="836422"/>
                    <a:pt x="0" y="649224"/>
                    <a:pt x="0" y="418211"/>
                  </a:cubicBezTo>
                  <a:lnTo>
                    <a:pt x="19050" y="418211"/>
                  </a:lnTo>
                  <a:lnTo>
                    <a:pt x="0" y="418211"/>
                  </a:lnTo>
                  <a:moveTo>
                    <a:pt x="38100" y="418211"/>
                  </a:moveTo>
                  <a:lnTo>
                    <a:pt x="19050" y="418211"/>
                  </a:lnTo>
                  <a:lnTo>
                    <a:pt x="38100" y="418211"/>
                  </a:lnTo>
                  <a:cubicBezTo>
                    <a:pt x="38100" y="628142"/>
                    <a:pt x="208280" y="798322"/>
                    <a:pt x="418211" y="798322"/>
                  </a:cubicBezTo>
                  <a:cubicBezTo>
                    <a:pt x="428752" y="798322"/>
                    <a:pt x="437261" y="806831"/>
                    <a:pt x="437261" y="817372"/>
                  </a:cubicBezTo>
                  <a:cubicBezTo>
                    <a:pt x="437261" y="827913"/>
                    <a:pt x="428752" y="836422"/>
                    <a:pt x="418211" y="836422"/>
                  </a:cubicBezTo>
                  <a:cubicBezTo>
                    <a:pt x="407670" y="836422"/>
                    <a:pt x="399161" y="827913"/>
                    <a:pt x="399161" y="817372"/>
                  </a:cubicBezTo>
                  <a:cubicBezTo>
                    <a:pt x="399161" y="806831"/>
                    <a:pt x="407670" y="798322"/>
                    <a:pt x="418211" y="798322"/>
                  </a:cubicBezTo>
                  <a:cubicBezTo>
                    <a:pt x="628142" y="798322"/>
                    <a:pt x="798322" y="628142"/>
                    <a:pt x="798322" y="418211"/>
                  </a:cubicBezTo>
                  <a:cubicBezTo>
                    <a:pt x="798322" y="409448"/>
                    <a:pt x="804291" y="401828"/>
                    <a:pt x="812800" y="399669"/>
                  </a:cubicBezTo>
                  <a:lnTo>
                    <a:pt x="817372" y="418211"/>
                  </a:lnTo>
                  <a:lnTo>
                    <a:pt x="798322" y="418211"/>
                  </a:lnTo>
                  <a:cubicBezTo>
                    <a:pt x="798322" y="208280"/>
                    <a:pt x="628142" y="38100"/>
                    <a:pt x="418211" y="38100"/>
                  </a:cubicBezTo>
                  <a:cubicBezTo>
                    <a:pt x="407670" y="38100"/>
                    <a:pt x="399161" y="29591"/>
                    <a:pt x="399161" y="19050"/>
                  </a:cubicBezTo>
                  <a:lnTo>
                    <a:pt x="418211" y="19050"/>
                  </a:lnTo>
                  <a:lnTo>
                    <a:pt x="418211" y="38100"/>
                  </a:lnTo>
                  <a:cubicBezTo>
                    <a:pt x="208280" y="38100"/>
                    <a:pt x="38100" y="208280"/>
                    <a:pt x="38100" y="418211"/>
                  </a:cubicBezTo>
                  <a:close/>
                </a:path>
              </a:pathLst>
            </a:custGeom>
            <a:solidFill>
              <a:srgbClr val="018CE1"/>
            </a:solidFill>
          </p:spPr>
        </p:sp>
      </p:grpSp>
      <p:sp>
        <p:nvSpPr>
          <p:cNvPr id="21" name="TextBox 21"/>
          <p:cNvSpPr txBox="1"/>
          <p:nvPr/>
        </p:nvSpPr>
        <p:spPr>
          <a:xfrm>
            <a:off x="1229618" y="4339799"/>
            <a:ext cx="225475" cy="337542"/>
          </a:xfrm>
          <a:prstGeom prst="rect">
            <a:avLst/>
          </a:prstGeom>
        </p:spPr>
        <p:txBody>
          <a:bodyPr lIns="0" tIns="0" rIns="0" bIns="0" rtlCol="0" anchor="t">
            <a:spAutoFit/>
          </a:bodyPr>
          <a:lstStyle/>
          <a:p>
            <a:pPr algn="ctr">
              <a:lnSpc>
                <a:spcPts val="2937"/>
              </a:lnSpc>
            </a:pPr>
            <a:r>
              <a:rPr lang="en-US" sz="2937" b="1">
                <a:solidFill>
                  <a:srgbClr val="00002E"/>
                </a:solidFill>
                <a:latin typeface="Arimo Bold"/>
                <a:ea typeface="Arimo Bold"/>
                <a:cs typeface="Arimo Bold"/>
                <a:sym typeface="Arimo Bold"/>
              </a:rPr>
              <a:t>2</a:t>
            </a:r>
          </a:p>
        </p:txBody>
      </p:sp>
      <p:sp>
        <p:nvSpPr>
          <p:cNvPr id="22" name="TextBox 22"/>
          <p:cNvSpPr txBox="1"/>
          <p:nvPr/>
        </p:nvSpPr>
        <p:spPr>
          <a:xfrm>
            <a:off x="2805930" y="4137988"/>
            <a:ext cx="9647044" cy="382588"/>
          </a:xfrm>
          <a:prstGeom prst="rect">
            <a:avLst/>
          </a:prstGeom>
        </p:spPr>
        <p:txBody>
          <a:bodyPr lIns="0" tIns="0" rIns="0" bIns="0" rtlCol="0" anchor="t">
            <a:spAutoFit/>
          </a:bodyPr>
          <a:lstStyle/>
          <a:p>
            <a:pPr algn="l">
              <a:lnSpc>
                <a:spcPts val="3062"/>
              </a:lnSpc>
            </a:pPr>
            <a:r>
              <a:rPr lang="en-US" sz="2437" b="1">
                <a:solidFill>
                  <a:srgbClr val="00002E"/>
                </a:solidFill>
                <a:latin typeface="Arimo Bold"/>
                <a:ea typeface="Arimo Bold"/>
                <a:cs typeface="Arimo Bold"/>
                <a:sym typeface="Arimo Bold"/>
              </a:rPr>
              <a:t> Comprehensive Data Integration Multiple Data Sources</a:t>
            </a:r>
          </a:p>
        </p:txBody>
      </p:sp>
      <p:sp>
        <p:nvSpPr>
          <p:cNvPr id="23" name="TextBox 23"/>
          <p:cNvSpPr txBox="1"/>
          <p:nvPr/>
        </p:nvSpPr>
        <p:spPr>
          <a:xfrm>
            <a:off x="2805930" y="4591617"/>
            <a:ext cx="15396345" cy="1828008"/>
          </a:xfrm>
          <a:prstGeom prst="rect">
            <a:avLst/>
          </a:prstGeom>
        </p:spPr>
        <p:txBody>
          <a:bodyPr lIns="0" tIns="0" rIns="0" bIns="0" rtlCol="0" anchor="t">
            <a:spAutoFit/>
          </a:bodyPr>
          <a:lstStyle/>
          <a:p>
            <a:pPr algn="l">
              <a:lnSpc>
                <a:spcPts val="2991"/>
              </a:lnSpc>
            </a:pPr>
            <a:r>
              <a:rPr lang="en-US" sz="1862" dirty="0">
                <a:solidFill>
                  <a:srgbClr val="00002E"/>
                </a:solidFill>
                <a:latin typeface="PT Sans"/>
                <a:ea typeface="PT Sans"/>
                <a:cs typeface="PT Sans"/>
                <a:sym typeface="PT Sans"/>
              </a:rPr>
              <a:t>The solution integrates data from IoT devices, mobile apps, ERP systems, and public datasets, offering a holistic view of resource consumption. This diverse data stream provides more accurate and insightful analysis compared to platforms relying on fewer data inputs.</a:t>
            </a:r>
          </a:p>
          <a:p>
            <a:pPr algn="l">
              <a:lnSpc>
                <a:spcPts val="2991"/>
              </a:lnSpc>
            </a:pPr>
            <a:r>
              <a:rPr lang="en-US" sz="1862" dirty="0">
                <a:solidFill>
                  <a:srgbClr val="00002E"/>
                </a:solidFill>
                <a:latin typeface="PT Sans"/>
                <a:ea typeface="PT Sans"/>
                <a:cs typeface="PT Sans"/>
                <a:sym typeface="PT Sans"/>
              </a:rPr>
              <a:t>Structured and Unstructured Data: By utilizing both SQL and NoSQL databases, it can handle both structured and unstructured data, enabling deeper analysis and greater flexibility.</a:t>
            </a:r>
          </a:p>
          <a:p>
            <a:pPr algn="l">
              <a:lnSpc>
                <a:spcPts val="2991"/>
              </a:lnSpc>
            </a:pPr>
            <a:endParaRPr lang="en-US" sz="1862" dirty="0">
              <a:solidFill>
                <a:srgbClr val="00002E"/>
              </a:solidFill>
              <a:latin typeface="PT Sans"/>
              <a:ea typeface="PT Sans"/>
              <a:cs typeface="PT Sans"/>
              <a:sym typeface="PT Sans"/>
            </a:endParaRPr>
          </a:p>
        </p:txBody>
      </p:sp>
      <p:grpSp>
        <p:nvGrpSpPr>
          <p:cNvPr id="24" name="Group 24"/>
          <p:cNvGrpSpPr/>
          <p:nvPr/>
        </p:nvGrpSpPr>
        <p:grpSpPr>
          <a:xfrm>
            <a:off x="1613147" y="6675805"/>
            <a:ext cx="931366" cy="28575"/>
            <a:chOff x="0" y="0"/>
            <a:chExt cx="1241822" cy="38100"/>
          </a:xfrm>
        </p:grpSpPr>
        <p:sp>
          <p:nvSpPr>
            <p:cNvPr id="25" name="Freeform 25"/>
            <p:cNvSpPr/>
            <p:nvPr/>
          </p:nvSpPr>
          <p:spPr>
            <a:xfrm>
              <a:off x="0" y="0"/>
              <a:ext cx="1241806" cy="38100"/>
            </a:xfrm>
            <a:custGeom>
              <a:avLst/>
              <a:gdLst/>
              <a:ahLst/>
              <a:cxnLst/>
              <a:rect l="l" t="t" r="r" b="b"/>
              <a:pathLst>
                <a:path w="1241806" h="38100">
                  <a:moveTo>
                    <a:pt x="0" y="19050"/>
                  </a:moveTo>
                  <a:cubicBezTo>
                    <a:pt x="0" y="8509"/>
                    <a:pt x="8509" y="0"/>
                    <a:pt x="19050" y="0"/>
                  </a:cubicBezTo>
                  <a:lnTo>
                    <a:pt x="1222756" y="0"/>
                  </a:lnTo>
                  <a:cubicBezTo>
                    <a:pt x="1233297" y="0"/>
                    <a:pt x="1241806" y="8509"/>
                    <a:pt x="1241806" y="19050"/>
                  </a:cubicBezTo>
                  <a:cubicBezTo>
                    <a:pt x="1241806" y="29591"/>
                    <a:pt x="1233297" y="38100"/>
                    <a:pt x="1222756" y="38100"/>
                  </a:cubicBezTo>
                  <a:lnTo>
                    <a:pt x="19050" y="38100"/>
                  </a:lnTo>
                  <a:cubicBezTo>
                    <a:pt x="8509" y="38100"/>
                    <a:pt x="0" y="29591"/>
                    <a:pt x="0" y="19050"/>
                  </a:cubicBezTo>
                  <a:close/>
                </a:path>
              </a:pathLst>
            </a:custGeom>
            <a:solidFill>
              <a:srgbClr val="DA33BF"/>
            </a:solidFill>
          </p:spPr>
        </p:sp>
      </p:grpSp>
      <p:grpSp>
        <p:nvGrpSpPr>
          <p:cNvPr id="26" name="Group 26"/>
          <p:cNvGrpSpPr/>
          <p:nvPr/>
        </p:nvGrpSpPr>
        <p:grpSpPr>
          <a:xfrm>
            <a:off x="1028700" y="6376512"/>
            <a:ext cx="627310" cy="627310"/>
            <a:chOff x="0" y="0"/>
            <a:chExt cx="836413" cy="836413"/>
          </a:xfrm>
        </p:grpSpPr>
        <p:sp>
          <p:nvSpPr>
            <p:cNvPr id="27" name="Freeform 27"/>
            <p:cNvSpPr/>
            <p:nvPr/>
          </p:nvSpPr>
          <p:spPr>
            <a:xfrm>
              <a:off x="19050" y="19050"/>
              <a:ext cx="798322" cy="798322"/>
            </a:xfrm>
            <a:custGeom>
              <a:avLst/>
              <a:gdLst/>
              <a:ahLst/>
              <a:cxnLst/>
              <a:rect l="l" t="t" r="r" b="b"/>
              <a:pathLst>
                <a:path w="798322" h="798322">
                  <a:moveTo>
                    <a:pt x="0" y="399161"/>
                  </a:moveTo>
                  <a:cubicBezTo>
                    <a:pt x="0" y="178689"/>
                    <a:pt x="178689" y="0"/>
                    <a:pt x="399161" y="0"/>
                  </a:cubicBezTo>
                  <a:cubicBezTo>
                    <a:pt x="619633" y="0"/>
                    <a:pt x="798322" y="178689"/>
                    <a:pt x="798322" y="399161"/>
                  </a:cubicBezTo>
                  <a:cubicBezTo>
                    <a:pt x="798322" y="619633"/>
                    <a:pt x="619633" y="798322"/>
                    <a:pt x="399161" y="798322"/>
                  </a:cubicBezTo>
                  <a:cubicBezTo>
                    <a:pt x="178689" y="798322"/>
                    <a:pt x="0" y="619633"/>
                    <a:pt x="0" y="399161"/>
                  </a:cubicBezTo>
                  <a:close/>
                </a:path>
              </a:pathLst>
            </a:custGeom>
            <a:solidFill>
              <a:srgbClr val="F3F3FF"/>
            </a:solidFill>
          </p:spPr>
        </p:sp>
        <p:sp>
          <p:nvSpPr>
            <p:cNvPr id="28" name="Freeform 28"/>
            <p:cNvSpPr/>
            <p:nvPr/>
          </p:nvSpPr>
          <p:spPr>
            <a:xfrm>
              <a:off x="0" y="0"/>
              <a:ext cx="836422" cy="836422"/>
            </a:xfrm>
            <a:custGeom>
              <a:avLst/>
              <a:gdLst/>
              <a:ahLst/>
              <a:cxnLst/>
              <a:rect l="l" t="t" r="r" b="b"/>
              <a:pathLst>
                <a:path w="836422" h="836422">
                  <a:moveTo>
                    <a:pt x="0" y="418211"/>
                  </a:moveTo>
                  <a:cubicBezTo>
                    <a:pt x="0" y="187198"/>
                    <a:pt x="187198" y="0"/>
                    <a:pt x="418211" y="0"/>
                  </a:cubicBezTo>
                  <a:cubicBezTo>
                    <a:pt x="428752" y="0"/>
                    <a:pt x="437261" y="8509"/>
                    <a:pt x="437261" y="19050"/>
                  </a:cubicBezTo>
                  <a:lnTo>
                    <a:pt x="418211" y="19050"/>
                  </a:lnTo>
                  <a:lnTo>
                    <a:pt x="418211" y="0"/>
                  </a:lnTo>
                  <a:lnTo>
                    <a:pt x="418211" y="19050"/>
                  </a:lnTo>
                  <a:lnTo>
                    <a:pt x="418211" y="0"/>
                  </a:lnTo>
                  <a:cubicBezTo>
                    <a:pt x="649224" y="0"/>
                    <a:pt x="836422" y="187198"/>
                    <a:pt x="836422" y="418211"/>
                  </a:cubicBezTo>
                  <a:cubicBezTo>
                    <a:pt x="836422" y="426974"/>
                    <a:pt x="830453" y="434594"/>
                    <a:pt x="821944" y="436753"/>
                  </a:cubicBezTo>
                  <a:lnTo>
                    <a:pt x="817372" y="418211"/>
                  </a:lnTo>
                  <a:lnTo>
                    <a:pt x="836422" y="418211"/>
                  </a:lnTo>
                  <a:cubicBezTo>
                    <a:pt x="836422" y="649224"/>
                    <a:pt x="649224" y="836422"/>
                    <a:pt x="418211" y="836422"/>
                  </a:cubicBezTo>
                  <a:lnTo>
                    <a:pt x="418211" y="817372"/>
                  </a:lnTo>
                  <a:lnTo>
                    <a:pt x="418211" y="798322"/>
                  </a:lnTo>
                  <a:lnTo>
                    <a:pt x="418211" y="817372"/>
                  </a:lnTo>
                  <a:lnTo>
                    <a:pt x="418211" y="836422"/>
                  </a:lnTo>
                  <a:cubicBezTo>
                    <a:pt x="187198" y="836422"/>
                    <a:pt x="0" y="649224"/>
                    <a:pt x="0" y="418211"/>
                  </a:cubicBezTo>
                  <a:lnTo>
                    <a:pt x="19050" y="418211"/>
                  </a:lnTo>
                  <a:lnTo>
                    <a:pt x="0" y="418211"/>
                  </a:lnTo>
                  <a:moveTo>
                    <a:pt x="38100" y="418211"/>
                  </a:moveTo>
                  <a:lnTo>
                    <a:pt x="19050" y="418211"/>
                  </a:lnTo>
                  <a:lnTo>
                    <a:pt x="38100" y="418211"/>
                  </a:lnTo>
                  <a:cubicBezTo>
                    <a:pt x="38100" y="628142"/>
                    <a:pt x="208280" y="798322"/>
                    <a:pt x="418211" y="798322"/>
                  </a:cubicBezTo>
                  <a:cubicBezTo>
                    <a:pt x="428752" y="798322"/>
                    <a:pt x="437261" y="806831"/>
                    <a:pt x="437261" y="817372"/>
                  </a:cubicBezTo>
                  <a:cubicBezTo>
                    <a:pt x="437261" y="827913"/>
                    <a:pt x="428752" y="836422"/>
                    <a:pt x="418211" y="836422"/>
                  </a:cubicBezTo>
                  <a:cubicBezTo>
                    <a:pt x="407670" y="836422"/>
                    <a:pt x="399161" y="827913"/>
                    <a:pt x="399161" y="817372"/>
                  </a:cubicBezTo>
                  <a:cubicBezTo>
                    <a:pt x="399161" y="806831"/>
                    <a:pt x="407670" y="798322"/>
                    <a:pt x="418211" y="798322"/>
                  </a:cubicBezTo>
                  <a:cubicBezTo>
                    <a:pt x="628142" y="798322"/>
                    <a:pt x="798322" y="628142"/>
                    <a:pt x="798322" y="418211"/>
                  </a:cubicBezTo>
                  <a:cubicBezTo>
                    <a:pt x="798322" y="409448"/>
                    <a:pt x="804291" y="401828"/>
                    <a:pt x="812800" y="399669"/>
                  </a:cubicBezTo>
                  <a:lnTo>
                    <a:pt x="817372" y="418211"/>
                  </a:lnTo>
                  <a:lnTo>
                    <a:pt x="798322" y="418211"/>
                  </a:lnTo>
                  <a:cubicBezTo>
                    <a:pt x="798322" y="208280"/>
                    <a:pt x="628142" y="38100"/>
                    <a:pt x="418211" y="38100"/>
                  </a:cubicBezTo>
                  <a:cubicBezTo>
                    <a:pt x="407670" y="38100"/>
                    <a:pt x="399161" y="29591"/>
                    <a:pt x="399161" y="19050"/>
                  </a:cubicBezTo>
                  <a:lnTo>
                    <a:pt x="418211" y="19050"/>
                  </a:lnTo>
                  <a:lnTo>
                    <a:pt x="418211" y="38100"/>
                  </a:lnTo>
                  <a:cubicBezTo>
                    <a:pt x="208280" y="38100"/>
                    <a:pt x="38100" y="208280"/>
                    <a:pt x="38100" y="418211"/>
                  </a:cubicBezTo>
                  <a:close/>
                </a:path>
              </a:pathLst>
            </a:custGeom>
            <a:solidFill>
              <a:srgbClr val="DA33BF"/>
            </a:solidFill>
          </p:spPr>
        </p:sp>
      </p:grpSp>
      <p:sp>
        <p:nvSpPr>
          <p:cNvPr id="29" name="TextBox 29"/>
          <p:cNvSpPr txBox="1"/>
          <p:nvPr/>
        </p:nvSpPr>
        <p:spPr>
          <a:xfrm>
            <a:off x="1229618" y="6540372"/>
            <a:ext cx="225475" cy="337542"/>
          </a:xfrm>
          <a:prstGeom prst="rect">
            <a:avLst/>
          </a:prstGeom>
        </p:spPr>
        <p:txBody>
          <a:bodyPr lIns="0" tIns="0" rIns="0" bIns="0" rtlCol="0" anchor="t">
            <a:spAutoFit/>
          </a:bodyPr>
          <a:lstStyle/>
          <a:p>
            <a:pPr algn="ctr">
              <a:lnSpc>
                <a:spcPts val="2937"/>
              </a:lnSpc>
            </a:pPr>
            <a:r>
              <a:rPr lang="en-US" sz="2937" b="1">
                <a:solidFill>
                  <a:srgbClr val="00002E"/>
                </a:solidFill>
                <a:latin typeface="Arimo Bold"/>
                <a:ea typeface="Arimo Bold"/>
                <a:cs typeface="Arimo Bold"/>
                <a:sym typeface="Arimo Bold"/>
              </a:rPr>
              <a:t>3</a:t>
            </a:r>
          </a:p>
        </p:txBody>
      </p:sp>
      <p:sp>
        <p:nvSpPr>
          <p:cNvPr id="30" name="TextBox 30"/>
          <p:cNvSpPr txBox="1"/>
          <p:nvPr/>
        </p:nvSpPr>
        <p:spPr>
          <a:xfrm>
            <a:off x="2805930" y="6338560"/>
            <a:ext cx="7342689" cy="382588"/>
          </a:xfrm>
          <a:prstGeom prst="rect">
            <a:avLst/>
          </a:prstGeom>
        </p:spPr>
        <p:txBody>
          <a:bodyPr lIns="0" tIns="0" rIns="0" bIns="0" rtlCol="0" anchor="t">
            <a:spAutoFit/>
          </a:bodyPr>
          <a:lstStyle/>
          <a:p>
            <a:pPr algn="l">
              <a:lnSpc>
                <a:spcPts val="3062"/>
              </a:lnSpc>
            </a:pPr>
            <a:r>
              <a:rPr lang="en-US" sz="2437" b="1">
                <a:solidFill>
                  <a:srgbClr val="00002E"/>
                </a:solidFill>
                <a:latin typeface="Arimo Bold"/>
                <a:ea typeface="Arimo Bold"/>
                <a:cs typeface="Arimo Bold"/>
                <a:sym typeface="Arimo Bold"/>
              </a:rPr>
              <a:t> Alignment with ESG Goals ESG Focus</a:t>
            </a:r>
          </a:p>
        </p:txBody>
      </p:sp>
      <p:sp>
        <p:nvSpPr>
          <p:cNvPr id="31" name="TextBox 31"/>
          <p:cNvSpPr txBox="1"/>
          <p:nvPr/>
        </p:nvSpPr>
        <p:spPr>
          <a:xfrm>
            <a:off x="2812293" y="6673523"/>
            <a:ext cx="15396345" cy="1828001"/>
          </a:xfrm>
          <a:prstGeom prst="rect">
            <a:avLst/>
          </a:prstGeom>
        </p:spPr>
        <p:txBody>
          <a:bodyPr lIns="0" tIns="0" rIns="0" bIns="0" rtlCol="0" anchor="t">
            <a:spAutoFit/>
          </a:bodyPr>
          <a:lstStyle/>
          <a:p>
            <a:pPr marL="0" lvl="0" indent="0" algn="l">
              <a:lnSpc>
                <a:spcPts val="2991"/>
              </a:lnSpc>
              <a:spcBef>
                <a:spcPct val="0"/>
              </a:spcBef>
            </a:pPr>
            <a:r>
              <a:rPr lang="en-US" sz="1862" u="none" strike="noStrike">
                <a:solidFill>
                  <a:srgbClr val="00002E"/>
                </a:solidFill>
                <a:latin typeface="PT Sans"/>
                <a:ea typeface="PT Sans"/>
                <a:cs typeface="PT Sans"/>
                <a:sym typeface="PT Sans"/>
              </a:rPr>
              <a:t>The platform aligns sustainability metrics with ESG (Environmental, Social, Governance) compliance, providing businesses with automated, real-time reports that ensure adherence to regulatory and corporate sustainability standards.</a:t>
            </a:r>
          </a:p>
          <a:p>
            <a:pPr marL="0" lvl="0" indent="0" algn="l">
              <a:lnSpc>
                <a:spcPts val="2991"/>
              </a:lnSpc>
              <a:spcBef>
                <a:spcPct val="0"/>
              </a:spcBef>
            </a:pPr>
            <a:r>
              <a:rPr lang="en-US" sz="1862" u="none" strike="noStrike">
                <a:solidFill>
                  <a:srgbClr val="00002E"/>
                </a:solidFill>
                <a:latin typeface="PT Sans"/>
                <a:ea typeface="PT Sans"/>
                <a:cs typeface="PT Sans"/>
                <a:sym typeface="PT Sans"/>
              </a:rPr>
              <a:t>Actionable Metrics: It doesn’t just track sustainability performance; it translates it into clear, actionable suggestions for improvement, making it easier for users to achieve their sustainability goals.</a:t>
            </a:r>
          </a:p>
          <a:p>
            <a:pPr marL="0" lvl="0" indent="0" algn="l">
              <a:lnSpc>
                <a:spcPts val="2991"/>
              </a:lnSpc>
              <a:spcBef>
                <a:spcPct val="0"/>
              </a:spcBef>
            </a:pPr>
            <a:endParaRPr lang="en-US" sz="1862" u="none" strike="noStrike">
              <a:solidFill>
                <a:srgbClr val="00002E"/>
              </a:solidFill>
              <a:latin typeface="PT Sans"/>
              <a:ea typeface="PT Sans"/>
              <a:cs typeface="PT Sans"/>
              <a:sym typeface="PT Sans"/>
            </a:endParaRPr>
          </a:p>
        </p:txBody>
      </p:sp>
      <p:grpSp>
        <p:nvGrpSpPr>
          <p:cNvPr id="32" name="Group 32"/>
          <p:cNvGrpSpPr/>
          <p:nvPr/>
        </p:nvGrpSpPr>
        <p:grpSpPr>
          <a:xfrm>
            <a:off x="15964319" y="9621296"/>
            <a:ext cx="2210637" cy="552660"/>
            <a:chOff x="0" y="0"/>
            <a:chExt cx="2947517" cy="736880"/>
          </a:xfrm>
        </p:grpSpPr>
        <p:sp>
          <p:nvSpPr>
            <p:cNvPr id="33" name="Freeform 33"/>
            <p:cNvSpPr/>
            <p:nvPr/>
          </p:nvSpPr>
          <p:spPr>
            <a:xfrm>
              <a:off x="0" y="0"/>
              <a:ext cx="2947543" cy="736854"/>
            </a:xfrm>
            <a:custGeom>
              <a:avLst/>
              <a:gdLst/>
              <a:ahLst/>
              <a:cxnLst/>
              <a:rect l="l" t="t" r="r" b="b"/>
              <a:pathLst>
                <a:path w="2947543" h="736854">
                  <a:moveTo>
                    <a:pt x="0" y="0"/>
                  </a:moveTo>
                  <a:lnTo>
                    <a:pt x="2947543" y="0"/>
                  </a:lnTo>
                  <a:lnTo>
                    <a:pt x="2947543" y="736854"/>
                  </a:lnTo>
                  <a:lnTo>
                    <a:pt x="0" y="736854"/>
                  </a:lnTo>
                  <a:close/>
                </a:path>
              </a:pathLst>
            </a:custGeom>
            <a:solidFill>
              <a:srgbClr val="E0BEFB"/>
            </a:solidFill>
          </p:spPr>
        </p:sp>
      </p:grpSp>
      <p:grpSp>
        <p:nvGrpSpPr>
          <p:cNvPr id="34" name="Group 34"/>
          <p:cNvGrpSpPr/>
          <p:nvPr/>
        </p:nvGrpSpPr>
        <p:grpSpPr>
          <a:xfrm>
            <a:off x="1328067" y="3644474"/>
            <a:ext cx="28575" cy="6335614"/>
            <a:chOff x="0" y="0"/>
            <a:chExt cx="38100" cy="8447485"/>
          </a:xfrm>
        </p:grpSpPr>
        <p:sp>
          <p:nvSpPr>
            <p:cNvPr id="35" name="Freeform 35"/>
            <p:cNvSpPr/>
            <p:nvPr/>
          </p:nvSpPr>
          <p:spPr>
            <a:xfrm>
              <a:off x="0" y="0"/>
              <a:ext cx="38100" cy="8447532"/>
            </a:xfrm>
            <a:custGeom>
              <a:avLst/>
              <a:gdLst/>
              <a:ahLst/>
              <a:cxnLst/>
              <a:rect l="l" t="t" r="r" b="b"/>
              <a:pathLst>
                <a:path w="38100" h="8447532">
                  <a:moveTo>
                    <a:pt x="0" y="19050"/>
                  </a:moveTo>
                  <a:cubicBezTo>
                    <a:pt x="0" y="8509"/>
                    <a:pt x="8509" y="0"/>
                    <a:pt x="19050" y="0"/>
                  </a:cubicBezTo>
                  <a:cubicBezTo>
                    <a:pt x="29591" y="0"/>
                    <a:pt x="38100" y="8509"/>
                    <a:pt x="38100" y="19050"/>
                  </a:cubicBezTo>
                  <a:lnTo>
                    <a:pt x="38100" y="8428482"/>
                  </a:lnTo>
                  <a:cubicBezTo>
                    <a:pt x="38100" y="8439023"/>
                    <a:pt x="29591" y="8447532"/>
                    <a:pt x="19050" y="8447532"/>
                  </a:cubicBezTo>
                  <a:cubicBezTo>
                    <a:pt x="8509" y="8447532"/>
                    <a:pt x="0" y="8439023"/>
                    <a:pt x="0" y="8428482"/>
                  </a:cubicBezTo>
                  <a:close/>
                </a:path>
              </a:pathLst>
            </a:custGeom>
            <a:solidFill>
              <a:srgbClr val="000000">
                <a:alpha val="7843"/>
              </a:srgbClr>
            </a:solidFill>
          </p:spPr>
        </p:sp>
      </p:grpSp>
      <p:grpSp>
        <p:nvGrpSpPr>
          <p:cNvPr id="36" name="Group 36"/>
          <p:cNvGrpSpPr/>
          <p:nvPr/>
        </p:nvGrpSpPr>
        <p:grpSpPr>
          <a:xfrm>
            <a:off x="1527607" y="8493443"/>
            <a:ext cx="931366" cy="28575"/>
            <a:chOff x="0" y="0"/>
            <a:chExt cx="1241822" cy="38100"/>
          </a:xfrm>
        </p:grpSpPr>
        <p:sp>
          <p:nvSpPr>
            <p:cNvPr id="37" name="Freeform 37"/>
            <p:cNvSpPr/>
            <p:nvPr/>
          </p:nvSpPr>
          <p:spPr>
            <a:xfrm>
              <a:off x="0" y="0"/>
              <a:ext cx="1241806" cy="38100"/>
            </a:xfrm>
            <a:custGeom>
              <a:avLst/>
              <a:gdLst/>
              <a:ahLst/>
              <a:cxnLst/>
              <a:rect l="l" t="t" r="r" b="b"/>
              <a:pathLst>
                <a:path w="1241806" h="38100">
                  <a:moveTo>
                    <a:pt x="0" y="19050"/>
                  </a:moveTo>
                  <a:cubicBezTo>
                    <a:pt x="0" y="8509"/>
                    <a:pt x="8509" y="0"/>
                    <a:pt x="19050" y="0"/>
                  </a:cubicBezTo>
                  <a:lnTo>
                    <a:pt x="1222756" y="0"/>
                  </a:lnTo>
                  <a:cubicBezTo>
                    <a:pt x="1233297" y="0"/>
                    <a:pt x="1241806" y="8509"/>
                    <a:pt x="1241806" y="19050"/>
                  </a:cubicBezTo>
                  <a:cubicBezTo>
                    <a:pt x="1241806" y="29591"/>
                    <a:pt x="1233297" y="38100"/>
                    <a:pt x="1222756" y="38100"/>
                  </a:cubicBezTo>
                  <a:lnTo>
                    <a:pt x="19050" y="38100"/>
                  </a:lnTo>
                  <a:cubicBezTo>
                    <a:pt x="8509" y="38100"/>
                    <a:pt x="0" y="29591"/>
                    <a:pt x="0" y="19050"/>
                  </a:cubicBezTo>
                  <a:close/>
                </a:path>
              </a:pathLst>
            </a:custGeom>
            <a:solidFill>
              <a:srgbClr val="DA33BF"/>
            </a:solidFill>
          </p:spPr>
        </p:sp>
      </p:grpSp>
      <p:grpSp>
        <p:nvGrpSpPr>
          <p:cNvPr id="38" name="Group 38"/>
          <p:cNvGrpSpPr/>
          <p:nvPr/>
        </p:nvGrpSpPr>
        <p:grpSpPr>
          <a:xfrm>
            <a:off x="1028700" y="8330625"/>
            <a:ext cx="627310" cy="627310"/>
            <a:chOff x="0" y="0"/>
            <a:chExt cx="836413" cy="836413"/>
          </a:xfrm>
        </p:grpSpPr>
        <p:sp>
          <p:nvSpPr>
            <p:cNvPr id="39" name="Freeform 39"/>
            <p:cNvSpPr/>
            <p:nvPr/>
          </p:nvSpPr>
          <p:spPr>
            <a:xfrm>
              <a:off x="19050" y="19050"/>
              <a:ext cx="798322" cy="798322"/>
            </a:xfrm>
            <a:custGeom>
              <a:avLst/>
              <a:gdLst/>
              <a:ahLst/>
              <a:cxnLst/>
              <a:rect l="l" t="t" r="r" b="b"/>
              <a:pathLst>
                <a:path w="798322" h="798322">
                  <a:moveTo>
                    <a:pt x="0" y="399161"/>
                  </a:moveTo>
                  <a:cubicBezTo>
                    <a:pt x="0" y="178689"/>
                    <a:pt x="178689" y="0"/>
                    <a:pt x="399161" y="0"/>
                  </a:cubicBezTo>
                  <a:cubicBezTo>
                    <a:pt x="619633" y="0"/>
                    <a:pt x="798322" y="178689"/>
                    <a:pt x="798322" y="399161"/>
                  </a:cubicBezTo>
                  <a:cubicBezTo>
                    <a:pt x="798322" y="619633"/>
                    <a:pt x="619633" y="798322"/>
                    <a:pt x="399161" y="798322"/>
                  </a:cubicBezTo>
                  <a:cubicBezTo>
                    <a:pt x="178689" y="798322"/>
                    <a:pt x="0" y="619633"/>
                    <a:pt x="0" y="399161"/>
                  </a:cubicBezTo>
                  <a:close/>
                </a:path>
              </a:pathLst>
            </a:custGeom>
            <a:solidFill>
              <a:srgbClr val="F3F3FF"/>
            </a:solidFill>
          </p:spPr>
        </p:sp>
        <p:sp>
          <p:nvSpPr>
            <p:cNvPr id="40" name="Freeform 40"/>
            <p:cNvSpPr/>
            <p:nvPr/>
          </p:nvSpPr>
          <p:spPr>
            <a:xfrm>
              <a:off x="0" y="0"/>
              <a:ext cx="836422" cy="836422"/>
            </a:xfrm>
            <a:custGeom>
              <a:avLst/>
              <a:gdLst/>
              <a:ahLst/>
              <a:cxnLst/>
              <a:rect l="l" t="t" r="r" b="b"/>
              <a:pathLst>
                <a:path w="836422" h="836422">
                  <a:moveTo>
                    <a:pt x="0" y="418211"/>
                  </a:moveTo>
                  <a:cubicBezTo>
                    <a:pt x="0" y="187198"/>
                    <a:pt x="187198" y="0"/>
                    <a:pt x="418211" y="0"/>
                  </a:cubicBezTo>
                  <a:cubicBezTo>
                    <a:pt x="428752" y="0"/>
                    <a:pt x="437261" y="8509"/>
                    <a:pt x="437261" y="19050"/>
                  </a:cubicBezTo>
                  <a:lnTo>
                    <a:pt x="418211" y="19050"/>
                  </a:lnTo>
                  <a:lnTo>
                    <a:pt x="418211" y="0"/>
                  </a:lnTo>
                  <a:lnTo>
                    <a:pt x="418211" y="19050"/>
                  </a:lnTo>
                  <a:lnTo>
                    <a:pt x="418211" y="0"/>
                  </a:lnTo>
                  <a:cubicBezTo>
                    <a:pt x="649224" y="0"/>
                    <a:pt x="836422" y="187198"/>
                    <a:pt x="836422" y="418211"/>
                  </a:cubicBezTo>
                  <a:cubicBezTo>
                    <a:pt x="836422" y="426974"/>
                    <a:pt x="830453" y="434594"/>
                    <a:pt x="821944" y="436753"/>
                  </a:cubicBezTo>
                  <a:lnTo>
                    <a:pt x="817372" y="418211"/>
                  </a:lnTo>
                  <a:lnTo>
                    <a:pt x="836422" y="418211"/>
                  </a:lnTo>
                  <a:cubicBezTo>
                    <a:pt x="836422" y="649224"/>
                    <a:pt x="649224" y="836422"/>
                    <a:pt x="418211" y="836422"/>
                  </a:cubicBezTo>
                  <a:lnTo>
                    <a:pt x="418211" y="817372"/>
                  </a:lnTo>
                  <a:lnTo>
                    <a:pt x="418211" y="798322"/>
                  </a:lnTo>
                  <a:lnTo>
                    <a:pt x="418211" y="817372"/>
                  </a:lnTo>
                  <a:lnTo>
                    <a:pt x="418211" y="836422"/>
                  </a:lnTo>
                  <a:cubicBezTo>
                    <a:pt x="187198" y="836422"/>
                    <a:pt x="0" y="649224"/>
                    <a:pt x="0" y="418211"/>
                  </a:cubicBezTo>
                  <a:lnTo>
                    <a:pt x="19050" y="418211"/>
                  </a:lnTo>
                  <a:lnTo>
                    <a:pt x="0" y="418211"/>
                  </a:lnTo>
                  <a:moveTo>
                    <a:pt x="38100" y="418211"/>
                  </a:moveTo>
                  <a:lnTo>
                    <a:pt x="19050" y="418211"/>
                  </a:lnTo>
                  <a:lnTo>
                    <a:pt x="38100" y="418211"/>
                  </a:lnTo>
                  <a:cubicBezTo>
                    <a:pt x="38100" y="628142"/>
                    <a:pt x="208280" y="798322"/>
                    <a:pt x="418211" y="798322"/>
                  </a:cubicBezTo>
                  <a:cubicBezTo>
                    <a:pt x="428752" y="798322"/>
                    <a:pt x="437261" y="806831"/>
                    <a:pt x="437261" y="817372"/>
                  </a:cubicBezTo>
                  <a:cubicBezTo>
                    <a:pt x="437261" y="827913"/>
                    <a:pt x="428752" y="836422"/>
                    <a:pt x="418211" y="836422"/>
                  </a:cubicBezTo>
                  <a:cubicBezTo>
                    <a:pt x="407670" y="836422"/>
                    <a:pt x="399161" y="827913"/>
                    <a:pt x="399161" y="817372"/>
                  </a:cubicBezTo>
                  <a:cubicBezTo>
                    <a:pt x="399161" y="806831"/>
                    <a:pt x="407670" y="798322"/>
                    <a:pt x="418211" y="798322"/>
                  </a:cubicBezTo>
                  <a:cubicBezTo>
                    <a:pt x="628142" y="798322"/>
                    <a:pt x="798322" y="628142"/>
                    <a:pt x="798322" y="418211"/>
                  </a:cubicBezTo>
                  <a:cubicBezTo>
                    <a:pt x="798322" y="409448"/>
                    <a:pt x="804291" y="401828"/>
                    <a:pt x="812800" y="399669"/>
                  </a:cubicBezTo>
                  <a:lnTo>
                    <a:pt x="817372" y="418211"/>
                  </a:lnTo>
                  <a:lnTo>
                    <a:pt x="798322" y="418211"/>
                  </a:lnTo>
                  <a:cubicBezTo>
                    <a:pt x="798322" y="208280"/>
                    <a:pt x="628142" y="38100"/>
                    <a:pt x="418211" y="38100"/>
                  </a:cubicBezTo>
                  <a:cubicBezTo>
                    <a:pt x="407670" y="38100"/>
                    <a:pt x="399161" y="29591"/>
                    <a:pt x="399161" y="19050"/>
                  </a:cubicBezTo>
                  <a:lnTo>
                    <a:pt x="418211" y="19050"/>
                  </a:lnTo>
                  <a:lnTo>
                    <a:pt x="418211" y="38100"/>
                  </a:lnTo>
                  <a:cubicBezTo>
                    <a:pt x="208280" y="38100"/>
                    <a:pt x="38100" y="208280"/>
                    <a:pt x="38100" y="418211"/>
                  </a:cubicBezTo>
                  <a:close/>
                </a:path>
              </a:pathLst>
            </a:custGeom>
            <a:solidFill>
              <a:srgbClr val="DA33BF"/>
            </a:solidFill>
          </p:spPr>
        </p:sp>
      </p:grpSp>
      <p:sp>
        <p:nvSpPr>
          <p:cNvPr id="41" name="TextBox 41"/>
          <p:cNvSpPr txBox="1"/>
          <p:nvPr/>
        </p:nvSpPr>
        <p:spPr>
          <a:xfrm>
            <a:off x="1229618" y="8494485"/>
            <a:ext cx="225475" cy="407988"/>
          </a:xfrm>
          <a:prstGeom prst="rect">
            <a:avLst/>
          </a:prstGeom>
        </p:spPr>
        <p:txBody>
          <a:bodyPr lIns="0" tIns="0" rIns="0" bIns="0" rtlCol="0" anchor="t">
            <a:spAutoFit/>
          </a:bodyPr>
          <a:lstStyle/>
          <a:p>
            <a:pPr algn="ctr">
              <a:lnSpc>
                <a:spcPts val="2937"/>
              </a:lnSpc>
            </a:pPr>
            <a:r>
              <a:rPr lang="en-US" sz="2937" b="1">
                <a:solidFill>
                  <a:srgbClr val="00002E"/>
                </a:solidFill>
                <a:latin typeface="Arimo Bold"/>
                <a:ea typeface="Arimo Bold"/>
                <a:cs typeface="Arimo Bold"/>
                <a:sym typeface="Arimo Bold"/>
              </a:rPr>
              <a:t>4</a:t>
            </a:r>
          </a:p>
        </p:txBody>
      </p:sp>
      <p:sp>
        <p:nvSpPr>
          <p:cNvPr id="42" name="TextBox 42"/>
          <p:cNvSpPr txBox="1"/>
          <p:nvPr/>
        </p:nvSpPr>
        <p:spPr>
          <a:xfrm>
            <a:off x="2693070" y="8280023"/>
            <a:ext cx="10314768" cy="382588"/>
          </a:xfrm>
          <a:prstGeom prst="rect">
            <a:avLst/>
          </a:prstGeom>
        </p:spPr>
        <p:txBody>
          <a:bodyPr lIns="0" tIns="0" rIns="0" bIns="0" rtlCol="0" anchor="t">
            <a:spAutoFit/>
          </a:bodyPr>
          <a:lstStyle/>
          <a:p>
            <a:pPr algn="l">
              <a:lnSpc>
                <a:spcPts val="3062"/>
              </a:lnSpc>
            </a:pPr>
            <a:r>
              <a:rPr lang="en-US" sz="2437" b="1" dirty="0">
                <a:solidFill>
                  <a:srgbClr val="00002E"/>
                </a:solidFill>
                <a:latin typeface="Arimo Bold"/>
                <a:ea typeface="Arimo Bold"/>
                <a:cs typeface="Arimo Bold"/>
                <a:sym typeface="Arimo Bold"/>
              </a:rPr>
              <a:t> User-Centric Design Intuitive Dashboards</a:t>
            </a:r>
          </a:p>
        </p:txBody>
      </p:sp>
      <p:sp>
        <p:nvSpPr>
          <p:cNvPr id="43" name="TextBox 43"/>
          <p:cNvSpPr txBox="1"/>
          <p:nvPr/>
        </p:nvSpPr>
        <p:spPr>
          <a:xfrm>
            <a:off x="2720389" y="8662611"/>
            <a:ext cx="15454567" cy="1828138"/>
          </a:xfrm>
          <a:prstGeom prst="rect">
            <a:avLst/>
          </a:prstGeom>
        </p:spPr>
        <p:txBody>
          <a:bodyPr lIns="0" tIns="0" rIns="0" bIns="0" rtlCol="0" anchor="t">
            <a:spAutoFit/>
          </a:bodyPr>
          <a:lstStyle/>
          <a:p>
            <a:pPr algn="l">
              <a:lnSpc>
                <a:spcPts val="2987"/>
              </a:lnSpc>
            </a:pPr>
            <a:r>
              <a:rPr lang="en-US" sz="1860">
                <a:solidFill>
                  <a:srgbClr val="00002E"/>
                </a:solidFill>
                <a:latin typeface="PT Sans"/>
                <a:ea typeface="PT Sans"/>
                <a:cs typeface="PT Sans"/>
                <a:sym typeface="PT Sans"/>
              </a:rPr>
              <a:t> The user interface is designed to be simple and easy to navigate, with real-time progress tracking and automated reporting. This makes it accessible even to non-experts and helps drive user engagement.</a:t>
            </a:r>
          </a:p>
          <a:p>
            <a:pPr algn="l">
              <a:lnSpc>
                <a:spcPts val="2987"/>
              </a:lnSpc>
            </a:pPr>
            <a:r>
              <a:rPr lang="en-US" sz="1860">
                <a:solidFill>
                  <a:srgbClr val="00002E"/>
                </a:solidFill>
                <a:latin typeface="PT Sans"/>
                <a:ea typeface="PT Sans"/>
                <a:cs typeface="PT Sans"/>
                <a:sym typeface="PT Sans"/>
              </a:rPr>
              <a:t>Both Individual and Business Focus: Unlike some solutions that focus exclusively on either individuals or businesses, my platform serves both, ensuring a broader impact.</a:t>
            </a:r>
          </a:p>
          <a:p>
            <a:pPr algn="l">
              <a:lnSpc>
                <a:spcPts val="2987"/>
              </a:lnSpc>
            </a:pPr>
            <a:endParaRPr lang="en-US" sz="1860">
              <a:solidFill>
                <a:srgbClr val="00002E"/>
              </a:solidFill>
              <a:latin typeface="PT Sans"/>
              <a:ea typeface="PT Sans"/>
              <a:cs typeface="PT Sans"/>
              <a:sym typeface="P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Freeform 2"/>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2"/>
            <a:stretch>
              <a:fillRect/>
            </a:stretch>
          </a:blipFill>
        </p:spPr>
      </p:sp>
      <p:sp>
        <p:nvSpPr>
          <p:cNvPr id="3" name="Freeform 3"/>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3"/>
            <a:stretch>
              <a:fillRect/>
            </a:stretch>
          </a:blipFill>
        </p:spPr>
      </p:sp>
      <p:sp>
        <p:nvSpPr>
          <p:cNvPr id="6" name="TextBox 6"/>
          <p:cNvSpPr txBox="1"/>
          <p:nvPr/>
        </p:nvSpPr>
        <p:spPr>
          <a:xfrm>
            <a:off x="2774004" y="134610"/>
            <a:ext cx="12651038" cy="728982"/>
          </a:xfrm>
          <a:prstGeom prst="rect">
            <a:avLst/>
          </a:prstGeom>
        </p:spPr>
        <p:txBody>
          <a:bodyPr lIns="0" tIns="0" rIns="0" bIns="0" rtlCol="0" anchor="t">
            <a:spAutoFit/>
          </a:bodyPr>
          <a:lstStyle/>
          <a:p>
            <a:pPr algn="ctr">
              <a:lnSpc>
                <a:spcPts val="6125"/>
              </a:lnSpc>
            </a:pPr>
            <a:r>
              <a:rPr lang="en-US" sz="4875" b="1" u="sng" dirty="0">
                <a:solidFill>
                  <a:srgbClr val="00002E"/>
                </a:solidFill>
                <a:latin typeface="Arimo Bold"/>
                <a:ea typeface="Arimo Bold"/>
                <a:cs typeface="Arimo Bold"/>
                <a:sym typeface="Arimo Bold"/>
              </a:rPr>
              <a:t>Testimonial</a:t>
            </a:r>
          </a:p>
        </p:txBody>
      </p:sp>
      <p:pic>
        <p:nvPicPr>
          <p:cNvPr id="5" name="Picture 4">
            <a:extLst>
              <a:ext uri="{FF2B5EF4-FFF2-40B4-BE49-F238E27FC236}">
                <a16:creationId xmlns:a16="http://schemas.microsoft.com/office/drawing/2014/main" id="{0B23CC73-C4C9-76D3-6646-45F55099C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1" y="1485901"/>
            <a:ext cx="11658599" cy="6108986"/>
          </a:xfrm>
          <a:prstGeom prst="rect">
            <a:avLst/>
          </a:prstGeom>
        </p:spPr>
      </p:pic>
      <p:pic>
        <p:nvPicPr>
          <p:cNvPr id="7" name="Picture 6">
            <a:extLst>
              <a:ext uri="{FF2B5EF4-FFF2-40B4-BE49-F238E27FC236}">
                <a16:creationId xmlns:a16="http://schemas.microsoft.com/office/drawing/2014/main" id="{D6C22BB6-4F9F-975E-D89F-7C8D97692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181" y="4749342"/>
            <a:ext cx="11469094" cy="53954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BEFB"/>
        </a:solidFill>
        <a:effectLst/>
      </p:bgPr>
    </p:bg>
    <p:spTree>
      <p:nvGrpSpPr>
        <p:cNvPr id="1" name=""/>
        <p:cNvGrpSpPr/>
        <p:nvPr/>
      </p:nvGrpSpPr>
      <p:grpSpPr>
        <a:xfrm>
          <a:off x="0" y="0"/>
          <a:ext cx="0" cy="0"/>
          <a:chOff x="0" y="0"/>
          <a:chExt cx="0" cy="0"/>
        </a:xfrm>
      </p:grpSpPr>
      <p:sp>
        <p:nvSpPr>
          <p:cNvPr id="2" name="TextBox 2"/>
          <p:cNvSpPr txBox="1"/>
          <p:nvPr/>
        </p:nvSpPr>
        <p:spPr>
          <a:xfrm>
            <a:off x="6477000" y="10657"/>
            <a:ext cx="6006134" cy="1102866"/>
          </a:xfrm>
          <a:prstGeom prst="rect">
            <a:avLst/>
          </a:prstGeom>
        </p:spPr>
        <p:txBody>
          <a:bodyPr wrap="square" lIns="0" tIns="0" rIns="0" bIns="0" rtlCol="0" anchor="t">
            <a:spAutoFit/>
          </a:bodyPr>
          <a:lstStyle/>
          <a:p>
            <a:pPr algn="l">
              <a:lnSpc>
                <a:spcPts val="8640"/>
              </a:lnSpc>
            </a:pPr>
            <a:r>
              <a:rPr lang="en-US" sz="7200" b="1" spc="67" dirty="0">
                <a:solidFill>
                  <a:srgbClr val="420652"/>
                </a:solidFill>
                <a:latin typeface="Arial" panose="020B0604020202020204" pitchFamily="34" charset="0"/>
                <a:ea typeface="TT Rounds Condensed Bold"/>
                <a:cs typeface="Arial" panose="020B0604020202020204" pitchFamily="34" charset="0"/>
                <a:sym typeface="TT Rounds Condensed Bold"/>
              </a:rPr>
              <a:t>Advantages</a:t>
            </a:r>
          </a:p>
        </p:txBody>
      </p:sp>
      <p:grpSp>
        <p:nvGrpSpPr>
          <p:cNvPr id="3" name="Group 3"/>
          <p:cNvGrpSpPr/>
          <p:nvPr/>
        </p:nvGrpSpPr>
        <p:grpSpPr>
          <a:xfrm>
            <a:off x="664120" y="1593262"/>
            <a:ext cx="2930107" cy="1211536"/>
            <a:chOff x="-9923" y="0"/>
            <a:chExt cx="3906810" cy="1615382"/>
          </a:xfrm>
        </p:grpSpPr>
        <p:sp>
          <p:nvSpPr>
            <p:cNvPr id="4" name="Freeform 4"/>
            <p:cNvSpPr/>
            <p:nvPr/>
          </p:nvSpPr>
          <p:spPr>
            <a:xfrm>
              <a:off x="-9923" y="31819"/>
              <a:ext cx="3875786" cy="1583563"/>
            </a:xfrm>
            <a:custGeom>
              <a:avLst/>
              <a:gdLst/>
              <a:ahLst/>
              <a:cxnLst/>
              <a:rect l="l" t="t" r="r" b="b"/>
              <a:pathLst>
                <a:path w="3875786" h="1583563">
                  <a:moveTo>
                    <a:pt x="0" y="791845"/>
                  </a:moveTo>
                  <a:cubicBezTo>
                    <a:pt x="0" y="354584"/>
                    <a:pt x="867664" y="0"/>
                    <a:pt x="1937893" y="0"/>
                  </a:cubicBezTo>
                  <a:cubicBezTo>
                    <a:pt x="3008122" y="0"/>
                    <a:pt x="3875786" y="354584"/>
                    <a:pt x="3875786" y="791845"/>
                  </a:cubicBezTo>
                  <a:cubicBezTo>
                    <a:pt x="3875786" y="1229106"/>
                    <a:pt x="3008122" y="1583563"/>
                    <a:pt x="1937893" y="1583563"/>
                  </a:cubicBezTo>
                  <a:cubicBezTo>
                    <a:pt x="867664" y="1583563"/>
                    <a:pt x="0" y="1229106"/>
                    <a:pt x="0" y="791845"/>
                  </a:cubicBezTo>
                  <a:close/>
                </a:path>
              </a:pathLst>
            </a:custGeom>
            <a:solidFill>
              <a:srgbClr val="4472C4"/>
            </a:solidFill>
          </p:spPr>
          <p:txBody>
            <a:bodyPr/>
            <a:lstStyle/>
            <a:p>
              <a:endParaRPr lang="en-US" dirty="0"/>
            </a:p>
          </p:txBody>
        </p:sp>
        <p:sp>
          <p:nvSpPr>
            <p:cNvPr id="5" name="Freeform 5"/>
            <p:cNvSpPr/>
            <p:nvPr/>
          </p:nvSpPr>
          <p:spPr>
            <a:xfrm>
              <a:off x="0" y="0"/>
              <a:ext cx="3896868" cy="1604772"/>
            </a:xfrm>
            <a:custGeom>
              <a:avLst/>
              <a:gdLst/>
              <a:ahLst/>
              <a:cxnLst/>
              <a:rect l="l" t="t" r="r" b="b"/>
              <a:pathLst>
                <a:path w="3896868" h="1604772">
                  <a:moveTo>
                    <a:pt x="0" y="802386"/>
                  </a:moveTo>
                  <a:cubicBezTo>
                    <a:pt x="0" y="353060"/>
                    <a:pt x="881634" y="0"/>
                    <a:pt x="1948434" y="0"/>
                  </a:cubicBezTo>
                  <a:lnTo>
                    <a:pt x="1948434" y="10541"/>
                  </a:lnTo>
                  <a:lnTo>
                    <a:pt x="1948434" y="0"/>
                  </a:lnTo>
                  <a:cubicBezTo>
                    <a:pt x="3015234" y="0"/>
                    <a:pt x="3896868" y="353060"/>
                    <a:pt x="3896868" y="802386"/>
                  </a:cubicBezTo>
                  <a:cubicBezTo>
                    <a:pt x="3896868" y="1251712"/>
                    <a:pt x="3015234" y="1604772"/>
                    <a:pt x="1948434" y="1604772"/>
                  </a:cubicBezTo>
                  <a:lnTo>
                    <a:pt x="1948434" y="1594231"/>
                  </a:lnTo>
                  <a:lnTo>
                    <a:pt x="1948434" y="1604772"/>
                  </a:lnTo>
                  <a:cubicBezTo>
                    <a:pt x="881634" y="1604772"/>
                    <a:pt x="0" y="1251712"/>
                    <a:pt x="0" y="802386"/>
                  </a:cubicBezTo>
                  <a:lnTo>
                    <a:pt x="10541" y="802386"/>
                  </a:lnTo>
                  <a:lnTo>
                    <a:pt x="21082" y="802386"/>
                  </a:lnTo>
                  <a:lnTo>
                    <a:pt x="10541" y="802386"/>
                  </a:lnTo>
                  <a:lnTo>
                    <a:pt x="0" y="802386"/>
                  </a:lnTo>
                  <a:moveTo>
                    <a:pt x="21209" y="802386"/>
                  </a:moveTo>
                  <a:cubicBezTo>
                    <a:pt x="21209" y="808228"/>
                    <a:pt x="16510" y="812927"/>
                    <a:pt x="10668" y="812927"/>
                  </a:cubicBezTo>
                  <a:cubicBezTo>
                    <a:pt x="4826" y="812927"/>
                    <a:pt x="0" y="808228"/>
                    <a:pt x="0" y="802386"/>
                  </a:cubicBezTo>
                  <a:cubicBezTo>
                    <a:pt x="0" y="796544"/>
                    <a:pt x="4699" y="791845"/>
                    <a:pt x="10541" y="791845"/>
                  </a:cubicBezTo>
                  <a:cubicBezTo>
                    <a:pt x="16383" y="791845"/>
                    <a:pt x="21082" y="796544"/>
                    <a:pt x="21082" y="802386"/>
                  </a:cubicBezTo>
                  <a:cubicBezTo>
                    <a:pt x="21082" y="1227709"/>
                    <a:pt x="874649" y="1583563"/>
                    <a:pt x="1948307" y="1583563"/>
                  </a:cubicBezTo>
                  <a:cubicBezTo>
                    <a:pt x="3021965" y="1583563"/>
                    <a:pt x="3875659" y="1227582"/>
                    <a:pt x="3875659" y="802386"/>
                  </a:cubicBezTo>
                  <a:lnTo>
                    <a:pt x="3886200" y="802386"/>
                  </a:lnTo>
                  <a:lnTo>
                    <a:pt x="3875659" y="802386"/>
                  </a:lnTo>
                  <a:cubicBezTo>
                    <a:pt x="3875659" y="377063"/>
                    <a:pt x="3022092" y="21209"/>
                    <a:pt x="1948434" y="21209"/>
                  </a:cubicBezTo>
                  <a:lnTo>
                    <a:pt x="1948434" y="10541"/>
                  </a:lnTo>
                  <a:lnTo>
                    <a:pt x="1948434" y="21082"/>
                  </a:lnTo>
                  <a:cubicBezTo>
                    <a:pt x="874776" y="21209"/>
                    <a:pt x="21209" y="377063"/>
                    <a:pt x="21209" y="802386"/>
                  </a:cubicBezTo>
                  <a:close/>
                </a:path>
              </a:pathLst>
            </a:custGeom>
            <a:solidFill>
              <a:srgbClr val="172C51"/>
            </a:solidFill>
          </p:spPr>
        </p:sp>
        <p:sp>
          <p:nvSpPr>
            <p:cNvPr id="6" name="TextBox 6"/>
            <p:cNvSpPr txBox="1"/>
            <p:nvPr/>
          </p:nvSpPr>
          <p:spPr>
            <a:xfrm>
              <a:off x="0" y="0"/>
              <a:ext cx="3896887" cy="1604720"/>
            </a:xfrm>
            <a:prstGeom prst="rect">
              <a:avLst/>
            </a:prstGeom>
          </p:spPr>
          <p:txBody>
            <a:bodyPr lIns="50800" tIns="50800" rIns="50800" bIns="50800" rtlCol="0" anchor="ctr"/>
            <a:lstStyle/>
            <a:p>
              <a:pPr algn="ctr">
                <a:lnSpc>
                  <a:spcPts val="2160"/>
                </a:lnSpc>
              </a:pPr>
              <a:r>
                <a:rPr lang="en-US" sz="1800" b="1" spc="16" dirty="0">
                  <a:solidFill>
                    <a:srgbClr val="FFFFFF"/>
                  </a:solidFill>
                  <a:latin typeface="Arial" panose="020B0604020202020204" pitchFamily="34" charset="0"/>
                  <a:ea typeface="TT Rounds Condensed Bold"/>
                  <a:cs typeface="Arial" panose="020B0604020202020204" pitchFamily="34" charset="0"/>
                  <a:sym typeface="TT Rounds Condensed Bold"/>
                </a:rPr>
                <a:t>Personalized Recommendations</a:t>
              </a:r>
            </a:p>
          </p:txBody>
        </p:sp>
      </p:grpSp>
      <p:grpSp>
        <p:nvGrpSpPr>
          <p:cNvPr id="7" name="Group 7"/>
          <p:cNvGrpSpPr/>
          <p:nvPr/>
        </p:nvGrpSpPr>
        <p:grpSpPr>
          <a:xfrm>
            <a:off x="671562" y="3182124"/>
            <a:ext cx="2922665" cy="1203540"/>
            <a:chOff x="0" y="0"/>
            <a:chExt cx="3896887" cy="1604720"/>
          </a:xfrm>
        </p:grpSpPr>
        <p:sp>
          <p:nvSpPr>
            <p:cNvPr id="8" name="Freeform 8"/>
            <p:cNvSpPr/>
            <p:nvPr/>
          </p:nvSpPr>
          <p:spPr>
            <a:xfrm>
              <a:off x="10541" y="10541"/>
              <a:ext cx="3875786" cy="1583563"/>
            </a:xfrm>
            <a:custGeom>
              <a:avLst/>
              <a:gdLst/>
              <a:ahLst/>
              <a:cxnLst/>
              <a:rect l="l" t="t" r="r" b="b"/>
              <a:pathLst>
                <a:path w="3875786" h="1583563">
                  <a:moveTo>
                    <a:pt x="0" y="791845"/>
                  </a:moveTo>
                  <a:cubicBezTo>
                    <a:pt x="0" y="354584"/>
                    <a:pt x="867664" y="0"/>
                    <a:pt x="1937893" y="0"/>
                  </a:cubicBezTo>
                  <a:cubicBezTo>
                    <a:pt x="3008122" y="0"/>
                    <a:pt x="3875786" y="354584"/>
                    <a:pt x="3875786" y="791845"/>
                  </a:cubicBezTo>
                  <a:cubicBezTo>
                    <a:pt x="3875786" y="1229106"/>
                    <a:pt x="3008122" y="1583563"/>
                    <a:pt x="1937893" y="1583563"/>
                  </a:cubicBezTo>
                  <a:cubicBezTo>
                    <a:pt x="867664" y="1583563"/>
                    <a:pt x="0" y="1229106"/>
                    <a:pt x="0" y="791845"/>
                  </a:cubicBezTo>
                  <a:close/>
                </a:path>
              </a:pathLst>
            </a:custGeom>
            <a:solidFill>
              <a:srgbClr val="4472C4"/>
            </a:solidFill>
          </p:spPr>
        </p:sp>
        <p:sp>
          <p:nvSpPr>
            <p:cNvPr id="9" name="Freeform 9"/>
            <p:cNvSpPr/>
            <p:nvPr/>
          </p:nvSpPr>
          <p:spPr>
            <a:xfrm>
              <a:off x="0" y="0"/>
              <a:ext cx="3896868" cy="1604772"/>
            </a:xfrm>
            <a:custGeom>
              <a:avLst/>
              <a:gdLst/>
              <a:ahLst/>
              <a:cxnLst/>
              <a:rect l="l" t="t" r="r" b="b"/>
              <a:pathLst>
                <a:path w="3896868" h="1604772">
                  <a:moveTo>
                    <a:pt x="0" y="802386"/>
                  </a:moveTo>
                  <a:cubicBezTo>
                    <a:pt x="0" y="353060"/>
                    <a:pt x="881634" y="0"/>
                    <a:pt x="1948434" y="0"/>
                  </a:cubicBezTo>
                  <a:lnTo>
                    <a:pt x="1948434" y="10541"/>
                  </a:lnTo>
                  <a:lnTo>
                    <a:pt x="1948434" y="0"/>
                  </a:lnTo>
                  <a:cubicBezTo>
                    <a:pt x="3015234" y="0"/>
                    <a:pt x="3896868" y="353060"/>
                    <a:pt x="3896868" y="802386"/>
                  </a:cubicBezTo>
                  <a:cubicBezTo>
                    <a:pt x="3896868" y="1251712"/>
                    <a:pt x="3015234" y="1604772"/>
                    <a:pt x="1948434" y="1604772"/>
                  </a:cubicBezTo>
                  <a:lnTo>
                    <a:pt x="1948434" y="1594231"/>
                  </a:lnTo>
                  <a:lnTo>
                    <a:pt x="1948434" y="1604772"/>
                  </a:lnTo>
                  <a:cubicBezTo>
                    <a:pt x="881634" y="1604772"/>
                    <a:pt x="0" y="1251712"/>
                    <a:pt x="0" y="802386"/>
                  </a:cubicBezTo>
                  <a:lnTo>
                    <a:pt x="10541" y="802386"/>
                  </a:lnTo>
                  <a:lnTo>
                    <a:pt x="21082" y="802386"/>
                  </a:lnTo>
                  <a:lnTo>
                    <a:pt x="10541" y="802386"/>
                  </a:lnTo>
                  <a:lnTo>
                    <a:pt x="0" y="802386"/>
                  </a:lnTo>
                  <a:moveTo>
                    <a:pt x="21209" y="802386"/>
                  </a:moveTo>
                  <a:cubicBezTo>
                    <a:pt x="21209" y="808228"/>
                    <a:pt x="16510" y="812927"/>
                    <a:pt x="10668" y="812927"/>
                  </a:cubicBezTo>
                  <a:cubicBezTo>
                    <a:pt x="4826" y="812927"/>
                    <a:pt x="0" y="808228"/>
                    <a:pt x="0" y="802386"/>
                  </a:cubicBezTo>
                  <a:cubicBezTo>
                    <a:pt x="0" y="796544"/>
                    <a:pt x="4699" y="791845"/>
                    <a:pt x="10541" y="791845"/>
                  </a:cubicBezTo>
                  <a:cubicBezTo>
                    <a:pt x="16383" y="791845"/>
                    <a:pt x="21082" y="796544"/>
                    <a:pt x="21082" y="802386"/>
                  </a:cubicBezTo>
                  <a:cubicBezTo>
                    <a:pt x="21082" y="1227709"/>
                    <a:pt x="874649" y="1583563"/>
                    <a:pt x="1948307" y="1583563"/>
                  </a:cubicBezTo>
                  <a:cubicBezTo>
                    <a:pt x="3021965" y="1583563"/>
                    <a:pt x="3875659" y="1227582"/>
                    <a:pt x="3875659" y="802386"/>
                  </a:cubicBezTo>
                  <a:lnTo>
                    <a:pt x="3886200" y="802386"/>
                  </a:lnTo>
                  <a:lnTo>
                    <a:pt x="3875659" y="802386"/>
                  </a:lnTo>
                  <a:cubicBezTo>
                    <a:pt x="3875659" y="377063"/>
                    <a:pt x="3022092" y="21209"/>
                    <a:pt x="1948434" y="21209"/>
                  </a:cubicBezTo>
                  <a:lnTo>
                    <a:pt x="1948434" y="10541"/>
                  </a:lnTo>
                  <a:lnTo>
                    <a:pt x="1948434" y="21082"/>
                  </a:lnTo>
                  <a:cubicBezTo>
                    <a:pt x="874776" y="21209"/>
                    <a:pt x="21209" y="377063"/>
                    <a:pt x="21209" y="802386"/>
                  </a:cubicBezTo>
                  <a:close/>
                </a:path>
              </a:pathLst>
            </a:custGeom>
            <a:solidFill>
              <a:srgbClr val="172C51"/>
            </a:solidFill>
          </p:spPr>
        </p:sp>
        <p:sp>
          <p:nvSpPr>
            <p:cNvPr id="10" name="TextBox 10"/>
            <p:cNvSpPr txBox="1"/>
            <p:nvPr/>
          </p:nvSpPr>
          <p:spPr>
            <a:xfrm>
              <a:off x="0" y="-9525"/>
              <a:ext cx="3896887" cy="1614245"/>
            </a:xfrm>
            <a:prstGeom prst="rect">
              <a:avLst/>
            </a:prstGeom>
          </p:spPr>
          <p:txBody>
            <a:bodyPr lIns="50800" tIns="50800" rIns="50800" bIns="50800" rtlCol="0" anchor="ctr"/>
            <a:lstStyle/>
            <a:p>
              <a:pPr algn="ctr">
                <a:lnSpc>
                  <a:spcPts val="2520"/>
                </a:lnSpc>
              </a:pPr>
              <a:endParaRPr dirty="0"/>
            </a:p>
            <a:p>
              <a:pPr algn="ctr">
                <a:lnSpc>
                  <a:spcPts val="2520"/>
                </a:lnSpc>
              </a:pPr>
              <a:r>
                <a:rPr lang="en-US" sz="2100" b="1" spc="19" dirty="0">
                  <a:solidFill>
                    <a:srgbClr val="FFFFFF"/>
                  </a:solidFill>
                  <a:latin typeface="Arial" panose="020B0604020202020204" pitchFamily="34" charset="0"/>
                  <a:ea typeface="TT Rounds Condensed Bold"/>
                  <a:cs typeface="Arial" panose="020B0604020202020204" pitchFamily="34" charset="0"/>
                  <a:sym typeface="TT Rounds Condensed Bold"/>
                </a:rPr>
                <a:t>Data-Driven Insights</a:t>
              </a:r>
            </a:p>
            <a:p>
              <a:pPr algn="ctr">
                <a:lnSpc>
                  <a:spcPts val="2520"/>
                </a:lnSpc>
              </a:pPr>
              <a:endParaRPr lang="en-US" sz="2100" b="1" spc="19" dirty="0">
                <a:solidFill>
                  <a:srgbClr val="FFFFFF"/>
                </a:solidFill>
                <a:latin typeface="TT Rounds Condensed Bold"/>
                <a:ea typeface="TT Rounds Condensed Bold"/>
                <a:cs typeface="TT Rounds Condensed Bold"/>
                <a:sym typeface="TT Rounds Condensed Bold"/>
              </a:endParaRPr>
            </a:p>
          </p:txBody>
        </p:sp>
      </p:grpSp>
      <p:grpSp>
        <p:nvGrpSpPr>
          <p:cNvPr id="11" name="Group 11"/>
          <p:cNvGrpSpPr/>
          <p:nvPr/>
        </p:nvGrpSpPr>
        <p:grpSpPr>
          <a:xfrm>
            <a:off x="671563" y="4771526"/>
            <a:ext cx="2922665" cy="1203540"/>
            <a:chOff x="0" y="0"/>
            <a:chExt cx="3896887" cy="1604720"/>
          </a:xfrm>
        </p:grpSpPr>
        <p:sp>
          <p:nvSpPr>
            <p:cNvPr id="12" name="Freeform 12"/>
            <p:cNvSpPr/>
            <p:nvPr/>
          </p:nvSpPr>
          <p:spPr>
            <a:xfrm>
              <a:off x="10541" y="10541"/>
              <a:ext cx="3875786" cy="1583563"/>
            </a:xfrm>
            <a:custGeom>
              <a:avLst/>
              <a:gdLst/>
              <a:ahLst/>
              <a:cxnLst/>
              <a:rect l="l" t="t" r="r" b="b"/>
              <a:pathLst>
                <a:path w="3875786" h="1583563">
                  <a:moveTo>
                    <a:pt x="0" y="791845"/>
                  </a:moveTo>
                  <a:cubicBezTo>
                    <a:pt x="0" y="354584"/>
                    <a:pt x="867664" y="0"/>
                    <a:pt x="1937893" y="0"/>
                  </a:cubicBezTo>
                  <a:cubicBezTo>
                    <a:pt x="3008122" y="0"/>
                    <a:pt x="3875786" y="354584"/>
                    <a:pt x="3875786" y="791845"/>
                  </a:cubicBezTo>
                  <a:cubicBezTo>
                    <a:pt x="3875786" y="1229106"/>
                    <a:pt x="3008122" y="1583563"/>
                    <a:pt x="1937893" y="1583563"/>
                  </a:cubicBezTo>
                  <a:cubicBezTo>
                    <a:pt x="867664" y="1583563"/>
                    <a:pt x="0" y="1229106"/>
                    <a:pt x="0" y="791845"/>
                  </a:cubicBezTo>
                  <a:close/>
                </a:path>
              </a:pathLst>
            </a:custGeom>
            <a:solidFill>
              <a:srgbClr val="4472C4"/>
            </a:solidFill>
          </p:spPr>
        </p:sp>
        <p:sp>
          <p:nvSpPr>
            <p:cNvPr id="13" name="Freeform 13"/>
            <p:cNvSpPr/>
            <p:nvPr/>
          </p:nvSpPr>
          <p:spPr>
            <a:xfrm>
              <a:off x="0" y="0"/>
              <a:ext cx="3896868" cy="1604772"/>
            </a:xfrm>
            <a:custGeom>
              <a:avLst/>
              <a:gdLst/>
              <a:ahLst/>
              <a:cxnLst/>
              <a:rect l="l" t="t" r="r" b="b"/>
              <a:pathLst>
                <a:path w="3896868" h="1604772">
                  <a:moveTo>
                    <a:pt x="0" y="802386"/>
                  </a:moveTo>
                  <a:cubicBezTo>
                    <a:pt x="0" y="353060"/>
                    <a:pt x="881634" y="0"/>
                    <a:pt x="1948434" y="0"/>
                  </a:cubicBezTo>
                  <a:lnTo>
                    <a:pt x="1948434" y="10541"/>
                  </a:lnTo>
                  <a:lnTo>
                    <a:pt x="1948434" y="0"/>
                  </a:lnTo>
                  <a:cubicBezTo>
                    <a:pt x="3015234" y="0"/>
                    <a:pt x="3896868" y="353060"/>
                    <a:pt x="3896868" y="802386"/>
                  </a:cubicBezTo>
                  <a:cubicBezTo>
                    <a:pt x="3896868" y="1251712"/>
                    <a:pt x="3015234" y="1604772"/>
                    <a:pt x="1948434" y="1604772"/>
                  </a:cubicBezTo>
                  <a:lnTo>
                    <a:pt x="1948434" y="1594231"/>
                  </a:lnTo>
                  <a:lnTo>
                    <a:pt x="1948434" y="1604772"/>
                  </a:lnTo>
                  <a:cubicBezTo>
                    <a:pt x="881634" y="1604772"/>
                    <a:pt x="0" y="1251712"/>
                    <a:pt x="0" y="802386"/>
                  </a:cubicBezTo>
                  <a:lnTo>
                    <a:pt x="10541" y="802386"/>
                  </a:lnTo>
                  <a:lnTo>
                    <a:pt x="21082" y="802386"/>
                  </a:lnTo>
                  <a:lnTo>
                    <a:pt x="10541" y="802386"/>
                  </a:lnTo>
                  <a:lnTo>
                    <a:pt x="0" y="802386"/>
                  </a:lnTo>
                  <a:moveTo>
                    <a:pt x="21209" y="802386"/>
                  </a:moveTo>
                  <a:cubicBezTo>
                    <a:pt x="21209" y="808228"/>
                    <a:pt x="16510" y="812927"/>
                    <a:pt x="10668" y="812927"/>
                  </a:cubicBezTo>
                  <a:cubicBezTo>
                    <a:pt x="4826" y="812927"/>
                    <a:pt x="0" y="808228"/>
                    <a:pt x="0" y="802386"/>
                  </a:cubicBezTo>
                  <a:cubicBezTo>
                    <a:pt x="0" y="796544"/>
                    <a:pt x="4699" y="791845"/>
                    <a:pt x="10541" y="791845"/>
                  </a:cubicBezTo>
                  <a:cubicBezTo>
                    <a:pt x="16383" y="791845"/>
                    <a:pt x="21082" y="796544"/>
                    <a:pt x="21082" y="802386"/>
                  </a:cubicBezTo>
                  <a:cubicBezTo>
                    <a:pt x="21082" y="1227709"/>
                    <a:pt x="874649" y="1583563"/>
                    <a:pt x="1948307" y="1583563"/>
                  </a:cubicBezTo>
                  <a:cubicBezTo>
                    <a:pt x="3021965" y="1583563"/>
                    <a:pt x="3875659" y="1227582"/>
                    <a:pt x="3875659" y="802386"/>
                  </a:cubicBezTo>
                  <a:lnTo>
                    <a:pt x="3886200" y="802386"/>
                  </a:lnTo>
                  <a:lnTo>
                    <a:pt x="3875659" y="802386"/>
                  </a:lnTo>
                  <a:cubicBezTo>
                    <a:pt x="3875659" y="377063"/>
                    <a:pt x="3022092" y="21209"/>
                    <a:pt x="1948434" y="21209"/>
                  </a:cubicBezTo>
                  <a:lnTo>
                    <a:pt x="1948434" y="10541"/>
                  </a:lnTo>
                  <a:lnTo>
                    <a:pt x="1948434" y="21082"/>
                  </a:lnTo>
                  <a:cubicBezTo>
                    <a:pt x="874776" y="21209"/>
                    <a:pt x="21209" y="377063"/>
                    <a:pt x="21209" y="802386"/>
                  </a:cubicBezTo>
                  <a:close/>
                </a:path>
              </a:pathLst>
            </a:custGeom>
            <a:solidFill>
              <a:srgbClr val="172C51"/>
            </a:solidFill>
          </p:spPr>
        </p:sp>
        <p:sp>
          <p:nvSpPr>
            <p:cNvPr id="14" name="TextBox 14"/>
            <p:cNvSpPr txBox="1"/>
            <p:nvPr/>
          </p:nvSpPr>
          <p:spPr>
            <a:xfrm>
              <a:off x="0" y="-9525"/>
              <a:ext cx="3896887" cy="1614245"/>
            </a:xfrm>
            <a:prstGeom prst="rect">
              <a:avLst/>
            </a:prstGeom>
          </p:spPr>
          <p:txBody>
            <a:bodyPr lIns="50800" tIns="50800" rIns="50800" bIns="50800" rtlCol="0" anchor="ctr"/>
            <a:lstStyle/>
            <a:p>
              <a:pPr algn="ctr">
                <a:lnSpc>
                  <a:spcPts val="2879"/>
                </a:lnSpc>
              </a:pPr>
              <a:r>
                <a:rPr lang="en-US" sz="2399" b="1" spc="22" dirty="0">
                  <a:solidFill>
                    <a:srgbClr val="FFFFFF"/>
                  </a:solidFill>
                  <a:latin typeface="Arial" panose="020B0604020202020204" pitchFamily="34" charset="0"/>
                  <a:ea typeface="TT Rounds Condensed Bold"/>
                  <a:cs typeface="Arial" panose="020B0604020202020204" pitchFamily="34" charset="0"/>
                  <a:sym typeface="TT Rounds Condensed Bold"/>
                </a:rPr>
                <a:t>Sustainability Metrics</a:t>
              </a:r>
            </a:p>
          </p:txBody>
        </p:sp>
      </p:grpSp>
      <p:grpSp>
        <p:nvGrpSpPr>
          <p:cNvPr id="15" name="Group 15"/>
          <p:cNvGrpSpPr/>
          <p:nvPr/>
        </p:nvGrpSpPr>
        <p:grpSpPr>
          <a:xfrm>
            <a:off x="671562" y="6335172"/>
            <a:ext cx="2922665" cy="1203540"/>
            <a:chOff x="0" y="0"/>
            <a:chExt cx="3896887" cy="1604720"/>
          </a:xfrm>
        </p:grpSpPr>
        <p:sp>
          <p:nvSpPr>
            <p:cNvPr id="16" name="Freeform 16"/>
            <p:cNvSpPr/>
            <p:nvPr/>
          </p:nvSpPr>
          <p:spPr>
            <a:xfrm>
              <a:off x="10541" y="10541"/>
              <a:ext cx="3875786" cy="1583563"/>
            </a:xfrm>
            <a:custGeom>
              <a:avLst/>
              <a:gdLst/>
              <a:ahLst/>
              <a:cxnLst/>
              <a:rect l="l" t="t" r="r" b="b"/>
              <a:pathLst>
                <a:path w="3875786" h="1583563">
                  <a:moveTo>
                    <a:pt x="0" y="791845"/>
                  </a:moveTo>
                  <a:cubicBezTo>
                    <a:pt x="0" y="354584"/>
                    <a:pt x="867664" y="0"/>
                    <a:pt x="1937893" y="0"/>
                  </a:cubicBezTo>
                  <a:cubicBezTo>
                    <a:pt x="3008122" y="0"/>
                    <a:pt x="3875786" y="354584"/>
                    <a:pt x="3875786" y="791845"/>
                  </a:cubicBezTo>
                  <a:cubicBezTo>
                    <a:pt x="3875786" y="1229106"/>
                    <a:pt x="3008122" y="1583563"/>
                    <a:pt x="1937893" y="1583563"/>
                  </a:cubicBezTo>
                  <a:cubicBezTo>
                    <a:pt x="867664" y="1583563"/>
                    <a:pt x="0" y="1229106"/>
                    <a:pt x="0" y="791845"/>
                  </a:cubicBezTo>
                  <a:close/>
                </a:path>
              </a:pathLst>
            </a:custGeom>
            <a:solidFill>
              <a:srgbClr val="4472C4"/>
            </a:solidFill>
          </p:spPr>
        </p:sp>
        <p:sp>
          <p:nvSpPr>
            <p:cNvPr id="17" name="Freeform 17"/>
            <p:cNvSpPr/>
            <p:nvPr/>
          </p:nvSpPr>
          <p:spPr>
            <a:xfrm>
              <a:off x="0" y="0"/>
              <a:ext cx="3896868" cy="1604772"/>
            </a:xfrm>
            <a:custGeom>
              <a:avLst/>
              <a:gdLst/>
              <a:ahLst/>
              <a:cxnLst/>
              <a:rect l="l" t="t" r="r" b="b"/>
              <a:pathLst>
                <a:path w="3896868" h="1604772">
                  <a:moveTo>
                    <a:pt x="0" y="802386"/>
                  </a:moveTo>
                  <a:cubicBezTo>
                    <a:pt x="0" y="353060"/>
                    <a:pt x="881634" y="0"/>
                    <a:pt x="1948434" y="0"/>
                  </a:cubicBezTo>
                  <a:lnTo>
                    <a:pt x="1948434" y="10541"/>
                  </a:lnTo>
                  <a:lnTo>
                    <a:pt x="1948434" y="0"/>
                  </a:lnTo>
                  <a:cubicBezTo>
                    <a:pt x="3015234" y="0"/>
                    <a:pt x="3896868" y="353060"/>
                    <a:pt x="3896868" y="802386"/>
                  </a:cubicBezTo>
                  <a:cubicBezTo>
                    <a:pt x="3896868" y="1251712"/>
                    <a:pt x="3015234" y="1604772"/>
                    <a:pt x="1948434" y="1604772"/>
                  </a:cubicBezTo>
                  <a:lnTo>
                    <a:pt x="1948434" y="1594231"/>
                  </a:lnTo>
                  <a:lnTo>
                    <a:pt x="1948434" y="1604772"/>
                  </a:lnTo>
                  <a:cubicBezTo>
                    <a:pt x="881634" y="1604772"/>
                    <a:pt x="0" y="1251712"/>
                    <a:pt x="0" y="802386"/>
                  </a:cubicBezTo>
                  <a:lnTo>
                    <a:pt x="10541" y="802386"/>
                  </a:lnTo>
                  <a:lnTo>
                    <a:pt x="21082" y="802386"/>
                  </a:lnTo>
                  <a:lnTo>
                    <a:pt x="10541" y="802386"/>
                  </a:lnTo>
                  <a:lnTo>
                    <a:pt x="0" y="802386"/>
                  </a:lnTo>
                  <a:moveTo>
                    <a:pt x="21209" y="802386"/>
                  </a:moveTo>
                  <a:cubicBezTo>
                    <a:pt x="21209" y="808228"/>
                    <a:pt x="16510" y="812927"/>
                    <a:pt x="10668" y="812927"/>
                  </a:cubicBezTo>
                  <a:cubicBezTo>
                    <a:pt x="4826" y="812927"/>
                    <a:pt x="0" y="808228"/>
                    <a:pt x="0" y="802386"/>
                  </a:cubicBezTo>
                  <a:cubicBezTo>
                    <a:pt x="0" y="796544"/>
                    <a:pt x="4699" y="791845"/>
                    <a:pt x="10541" y="791845"/>
                  </a:cubicBezTo>
                  <a:cubicBezTo>
                    <a:pt x="16383" y="791845"/>
                    <a:pt x="21082" y="796544"/>
                    <a:pt x="21082" y="802386"/>
                  </a:cubicBezTo>
                  <a:cubicBezTo>
                    <a:pt x="21082" y="1227709"/>
                    <a:pt x="874649" y="1583563"/>
                    <a:pt x="1948307" y="1583563"/>
                  </a:cubicBezTo>
                  <a:cubicBezTo>
                    <a:pt x="3021965" y="1583563"/>
                    <a:pt x="3875659" y="1227582"/>
                    <a:pt x="3875659" y="802386"/>
                  </a:cubicBezTo>
                  <a:lnTo>
                    <a:pt x="3886200" y="802386"/>
                  </a:lnTo>
                  <a:lnTo>
                    <a:pt x="3875659" y="802386"/>
                  </a:lnTo>
                  <a:cubicBezTo>
                    <a:pt x="3875659" y="377063"/>
                    <a:pt x="3022092" y="21209"/>
                    <a:pt x="1948434" y="21209"/>
                  </a:cubicBezTo>
                  <a:lnTo>
                    <a:pt x="1948434" y="10541"/>
                  </a:lnTo>
                  <a:lnTo>
                    <a:pt x="1948434" y="21082"/>
                  </a:lnTo>
                  <a:cubicBezTo>
                    <a:pt x="874776" y="21209"/>
                    <a:pt x="21209" y="377063"/>
                    <a:pt x="21209" y="802386"/>
                  </a:cubicBezTo>
                  <a:close/>
                </a:path>
              </a:pathLst>
            </a:custGeom>
            <a:solidFill>
              <a:srgbClr val="172C51"/>
            </a:solidFill>
          </p:spPr>
        </p:sp>
        <p:sp>
          <p:nvSpPr>
            <p:cNvPr id="18" name="TextBox 18"/>
            <p:cNvSpPr txBox="1"/>
            <p:nvPr/>
          </p:nvSpPr>
          <p:spPr>
            <a:xfrm>
              <a:off x="0" y="-9525"/>
              <a:ext cx="3896887" cy="1614245"/>
            </a:xfrm>
            <a:prstGeom prst="rect">
              <a:avLst/>
            </a:prstGeom>
          </p:spPr>
          <p:txBody>
            <a:bodyPr lIns="50800" tIns="50800" rIns="50800" bIns="50800" rtlCol="0" anchor="ctr"/>
            <a:lstStyle/>
            <a:p>
              <a:pPr algn="ctr">
                <a:lnSpc>
                  <a:spcPts val="3240"/>
                </a:lnSpc>
              </a:pPr>
              <a:r>
                <a:rPr lang="en-US" sz="2700" b="1" spc="25" dirty="0">
                  <a:solidFill>
                    <a:srgbClr val="FFFFFF"/>
                  </a:solidFill>
                  <a:latin typeface="Arial" panose="020B0604020202020204" pitchFamily="34" charset="0"/>
                  <a:ea typeface="TT Rounds Condensed Bold"/>
                  <a:cs typeface="Arial" panose="020B0604020202020204" pitchFamily="34" charset="0"/>
                  <a:sym typeface="TT Rounds Condensed Bold"/>
                </a:rPr>
                <a:t>Scalable Solution</a:t>
              </a:r>
            </a:p>
          </p:txBody>
        </p:sp>
      </p:grpSp>
      <p:grpSp>
        <p:nvGrpSpPr>
          <p:cNvPr id="19" name="Group 19"/>
          <p:cNvGrpSpPr/>
          <p:nvPr/>
        </p:nvGrpSpPr>
        <p:grpSpPr>
          <a:xfrm>
            <a:off x="671562" y="7936371"/>
            <a:ext cx="2922665" cy="1203540"/>
            <a:chOff x="0" y="0"/>
            <a:chExt cx="3896887" cy="1604720"/>
          </a:xfrm>
        </p:grpSpPr>
        <p:sp>
          <p:nvSpPr>
            <p:cNvPr id="20" name="Freeform 20"/>
            <p:cNvSpPr/>
            <p:nvPr/>
          </p:nvSpPr>
          <p:spPr>
            <a:xfrm>
              <a:off x="10541" y="10541"/>
              <a:ext cx="3875786" cy="1583563"/>
            </a:xfrm>
            <a:custGeom>
              <a:avLst/>
              <a:gdLst/>
              <a:ahLst/>
              <a:cxnLst/>
              <a:rect l="l" t="t" r="r" b="b"/>
              <a:pathLst>
                <a:path w="3875786" h="1583563">
                  <a:moveTo>
                    <a:pt x="0" y="791845"/>
                  </a:moveTo>
                  <a:cubicBezTo>
                    <a:pt x="0" y="354584"/>
                    <a:pt x="867664" y="0"/>
                    <a:pt x="1937893" y="0"/>
                  </a:cubicBezTo>
                  <a:cubicBezTo>
                    <a:pt x="3008122" y="0"/>
                    <a:pt x="3875786" y="354584"/>
                    <a:pt x="3875786" y="791845"/>
                  </a:cubicBezTo>
                  <a:cubicBezTo>
                    <a:pt x="3875786" y="1229106"/>
                    <a:pt x="3008122" y="1583563"/>
                    <a:pt x="1937893" y="1583563"/>
                  </a:cubicBezTo>
                  <a:cubicBezTo>
                    <a:pt x="867664" y="1583563"/>
                    <a:pt x="0" y="1229106"/>
                    <a:pt x="0" y="791845"/>
                  </a:cubicBezTo>
                  <a:close/>
                </a:path>
              </a:pathLst>
            </a:custGeom>
            <a:solidFill>
              <a:srgbClr val="4472C4"/>
            </a:solidFill>
          </p:spPr>
        </p:sp>
        <p:sp>
          <p:nvSpPr>
            <p:cNvPr id="21" name="Freeform 21"/>
            <p:cNvSpPr/>
            <p:nvPr/>
          </p:nvSpPr>
          <p:spPr>
            <a:xfrm>
              <a:off x="0" y="0"/>
              <a:ext cx="3896868" cy="1604772"/>
            </a:xfrm>
            <a:custGeom>
              <a:avLst/>
              <a:gdLst/>
              <a:ahLst/>
              <a:cxnLst/>
              <a:rect l="l" t="t" r="r" b="b"/>
              <a:pathLst>
                <a:path w="3896868" h="1604772">
                  <a:moveTo>
                    <a:pt x="0" y="802386"/>
                  </a:moveTo>
                  <a:cubicBezTo>
                    <a:pt x="0" y="353060"/>
                    <a:pt x="881634" y="0"/>
                    <a:pt x="1948434" y="0"/>
                  </a:cubicBezTo>
                  <a:lnTo>
                    <a:pt x="1948434" y="10541"/>
                  </a:lnTo>
                  <a:lnTo>
                    <a:pt x="1948434" y="0"/>
                  </a:lnTo>
                  <a:cubicBezTo>
                    <a:pt x="3015234" y="0"/>
                    <a:pt x="3896868" y="353060"/>
                    <a:pt x="3896868" y="802386"/>
                  </a:cubicBezTo>
                  <a:cubicBezTo>
                    <a:pt x="3896868" y="1251712"/>
                    <a:pt x="3015234" y="1604772"/>
                    <a:pt x="1948434" y="1604772"/>
                  </a:cubicBezTo>
                  <a:lnTo>
                    <a:pt x="1948434" y="1594231"/>
                  </a:lnTo>
                  <a:lnTo>
                    <a:pt x="1948434" y="1604772"/>
                  </a:lnTo>
                  <a:cubicBezTo>
                    <a:pt x="881634" y="1604772"/>
                    <a:pt x="0" y="1251712"/>
                    <a:pt x="0" y="802386"/>
                  </a:cubicBezTo>
                  <a:lnTo>
                    <a:pt x="10541" y="802386"/>
                  </a:lnTo>
                  <a:lnTo>
                    <a:pt x="21082" y="802386"/>
                  </a:lnTo>
                  <a:lnTo>
                    <a:pt x="10541" y="802386"/>
                  </a:lnTo>
                  <a:lnTo>
                    <a:pt x="0" y="802386"/>
                  </a:lnTo>
                  <a:moveTo>
                    <a:pt x="21209" y="802386"/>
                  </a:moveTo>
                  <a:cubicBezTo>
                    <a:pt x="21209" y="808228"/>
                    <a:pt x="16510" y="812927"/>
                    <a:pt x="10668" y="812927"/>
                  </a:cubicBezTo>
                  <a:cubicBezTo>
                    <a:pt x="4826" y="812927"/>
                    <a:pt x="0" y="808228"/>
                    <a:pt x="0" y="802386"/>
                  </a:cubicBezTo>
                  <a:cubicBezTo>
                    <a:pt x="0" y="796544"/>
                    <a:pt x="4699" y="791845"/>
                    <a:pt x="10541" y="791845"/>
                  </a:cubicBezTo>
                  <a:cubicBezTo>
                    <a:pt x="16383" y="791845"/>
                    <a:pt x="21082" y="796544"/>
                    <a:pt x="21082" y="802386"/>
                  </a:cubicBezTo>
                  <a:cubicBezTo>
                    <a:pt x="21082" y="1227709"/>
                    <a:pt x="874649" y="1583563"/>
                    <a:pt x="1948307" y="1583563"/>
                  </a:cubicBezTo>
                  <a:cubicBezTo>
                    <a:pt x="3021965" y="1583563"/>
                    <a:pt x="3875659" y="1227582"/>
                    <a:pt x="3875659" y="802386"/>
                  </a:cubicBezTo>
                  <a:lnTo>
                    <a:pt x="3886200" y="802386"/>
                  </a:lnTo>
                  <a:lnTo>
                    <a:pt x="3875659" y="802386"/>
                  </a:lnTo>
                  <a:cubicBezTo>
                    <a:pt x="3875659" y="377063"/>
                    <a:pt x="3022092" y="21209"/>
                    <a:pt x="1948434" y="21209"/>
                  </a:cubicBezTo>
                  <a:lnTo>
                    <a:pt x="1948434" y="10541"/>
                  </a:lnTo>
                  <a:lnTo>
                    <a:pt x="1948434" y="21082"/>
                  </a:lnTo>
                  <a:cubicBezTo>
                    <a:pt x="874776" y="21209"/>
                    <a:pt x="21209" y="377063"/>
                    <a:pt x="21209" y="802386"/>
                  </a:cubicBezTo>
                  <a:close/>
                </a:path>
              </a:pathLst>
            </a:custGeom>
            <a:solidFill>
              <a:srgbClr val="172C51"/>
            </a:solidFill>
          </p:spPr>
        </p:sp>
        <p:sp>
          <p:nvSpPr>
            <p:cNvPr id="22" name="TextBox 22"/>
            <p:cNvSpPr txBox="1"/>
            <p:nvPr/>
          </p:nvSpPr>
          <p:spPr>
            <a:xfrm>
              <a:off x="0" y="-9525"/>
              <a:ext cx="3896887" cy="1614245"/>
            </a:xfrm>
            <a:prstGeom prst="rect">
              <a:avLst/>
            </a:prstGeom>
          </p:spPr>
          <p:txBody>
            <a:bodyPr lIns="50800" tIns="50800" rIns="50800" bIns="50800" rtlCol="0" anchor="ctr"/>
            <a:lstStyle/>
            <a:p>
              <a:pPr algn="ctr">
                <a:lnSpc>
                  <a:spcPts val="2879"/>
                </a:lnSpc>
              </a:pPr>
              <a:r>
                <a:rPr lang="en-US" sz="2399" b="1" spc="22" dirty="0">
                  <a:solidFill>
                    <a:srgbClr val="FFFFFF"/>
                  </a:solidFill>
                  <a:latin typeface="Arial" panose="020B0604020202020204" pitchFamily="34" charset="0"/>
                  <a:ea typeface="TT Rounds Condensed Bold"/>
                  <a:cs typeface="Arial" panose="020B0604020202020204" pitchFamily="34" charset="0"/>
                  <a:sym typeface="TT Rounds Condensed Bold"/>
                </a:rPr>
                <a:t>User-Friendly Interface</a:t>
              </a:r>
            </a:p>
          </p:txBody>
        </p:sp>
      </p:grpSp>
      <p:grpSp>
        <p:nvGrpSpPr>
          <p:cNvPr id="23" name="Group 23"/>
          <p:cNvGrpSpPr/>
          <p:nvPr/>
        </p:nvGrpSpPr>
        <p:grpSpPr>
          <a:xfrm>
            <a:off x="5629465" y="1702090"/>
            <a:ext cx="11290679" cy="1094712"/>
            <a:chOff x="0" y="0"/>
            <a:chExt cx="15054238" cy="1459617"/>
          </a:xfrm>
        </p:grpSpPr>
        <p:sp>
          <p:nvSpPr>
            <p:cNvPr id="24" name="Freeform 24"/>
            <p:cNvSpPr/>
            <p:nvPr/>
          </p:nvSpPr>
          <p:spPr>
            <a:xfrm>
              <a:off x="10541" y="10541"/>
              <a:ext cx="15033117" cy="1438529"/>
            </a:xfrm>
            <a:custGeom>
              <a:avLst/>
              <a:gdLst/>
              <a:ahLst/>
              <a:cxnLst/>
              <a:rect l="l" t="t" r="r" b="b"/>
              <a:pathLst>
                <a:path w="15033117" h="1438529">
                  <a:moveTo>
                    <a:pt x="0" y="239776"/>
                  </a:moveTo>
                  <a:cubicBezTo>
                    <a:pt x="0" y="107442"/>
                    <a:pt x="108839" y="0"/>
                    <a:pt x="242951" y="0"/>
                  </a:cubicBezTo>
                  <a:lnTo>
                    <a:pt x="14790166" y="0"/>
                  </a:lnTo>
                  <a:cubicBezTo>
                    <a:pt x="14924279" y="0"/>
                    <a:pt x="15033117" y="107315"/>
                    <a:pt x="15033117" y="239776"/>
                  </a:cubicBezTo>
                  <a:lnTo>
                    <a:pt x="15033117" y="1198753"/>
                  </a:lnTo>
                  <a:cubicBezTo>
                    <a:pt x="15033117" y="1331214"/>
                    <a:pt x="14924405" y="1438529"/>
                    <a:pt x="14790166" y="1438529"/>
                  </a:cubicBezTo>
                  <a:lnTo>
                    <a:pt x="242951" y="1438529"/>
                  </a:lnTo>
                  <a:cubicBezTo>
                    <a:pt x="108839" y="1438529"/>
                    <a:pt x="0" y="1331214"/>
                    <a:pt x="0" y="1198753"/>
                  </a:cubicBezTo>
                  <a:close/>
                </a:path>
              </a:pathLst>
            </a:custGeom>
            <a:solidFill>
              <a:srgbClr val="4472C4"/>
            </a:solidFill>
          </p:spPr>
        </p:sp>
        <p:sp>
          <p:nvSpPr>
            <p:cNvPr id="25" name="Freeform 25"/>
            <p:cNvSpPr/>
            <p:nvPr/>
          </p:nvSpPr>
          <p:spPr>
            <a:xfrm>
              <a:off x="0" y="0"/>
              <a:ext cx="15054199" cy="1459611"/>
            </a:xfrm>
            <a:custGeom>
              <a:avLst/>
              <a:gdLst/>
              <a:ahLst/>
              <a:cxnLst/>
              <a:rect l="l" t="t" r="r" b="b"/>
              <a:pathLst>
                <a:path w="15054199" h="1459611">
                  <a:moveTo>
                    <a:pt x="0" y="250317"/>
                  </a:moveTo>
                  <a:cubicBezTo>
                    <a:pt x="0" y="111887"/>
                    <a:pt x="113665" y="0"/>
                    <a:pt x="253492" y="0"/>
                  </a:cubicBezTo>
                  <a:lnTo>
                    <a:pt x="14800707" y="0"/>
                  </a:lnTo>
                  <a:lnTo>
                    <a:pt x="14800707" y="10541"/>
                  </a:lnTo>
                  <a:lnTo>
                    <a:pt x="14800707" y="0"/>
                  </a:lnTo>
                  <a:cubicBezTo>
                    <a:pt x="14940535" y="0"/>
                    <a:pt x="15054199" y="111887"/>
                    <a:pt x="15054199" y="250317"/>
                  </a:cubicBezTo>
                  <a:lnTo>
                    <a:pt x="15043658" y="250317"/>
                  </a:lnTo>
                  <a:lnTo>
                    <a:pt x="15054199" y="250317"/>
                  </a:lnTo>
                  <a:lnTo>
                    <a:pt x="15054199" y="1209294"/>
                  </a:lnTo>
                  <a:lnTo>
                    <a:pt x="15043658" y="1209294"/>
                  </a:lnTo>
                  <a:lnTo>
                    <a:pt x="15054199" y="1209294"/>
                  </a:lnTo>
                  <a:cubicBezTo>
                    <a:pt x="15054199" y="1347724"/>
                    <a:pt x="14940535" y="1459611"/>
                    <a:pt x="14800707" y="1459611"/>
                  </a:cubicBezTo>
                  <a:lnTo>
                    <a:pt x="14800707" y="1449070"/>
                  </a:lnTo>
                  <a:lnTo>
                    <a:pt x="14800707" y="1459611"/>
                  </a:lnTo>
                  <a:lnTo>
                    <a:pt x="253492" y="1459611"/>
                  </a:lnTo>
                  <a:lnTo>
                    <a:pt x="253492" y="1449070"/>
                  </a:lnTo>
                  <a:lnTo>
                    <a:pt x="253492" y="1459611"/>
                  </a:lnTo>
                  <a:cubicBezTo>
                    <a:pt x="113665" y="1459611"/>
                    <a:pt x="0" y="1347724"/>
                    <a:pt x="0" y="1209294"/>
                  </a:cubicBezTo>
                  <a:lnTo>
                    <a:pt x="0" y="250317"/>
                  </a:lnTo>
                  <a:lnTo>
                    <a:pt x="10541" y="250317"/>
                  </a:lnTo>
                  <a:lnTo>
                    <a:pt x="0" y="250317"/>
                  </a:lnTo>
                  <a:moveTo>
                    <a:pt x="21209" y="250317"/>
                  </a:moveTo>
                  <a:lnTo>
                    <a:pt x="21209" y="1209294"/>
                  </a:lnTo>
                  <a:lnTo>
                    <a:pt x="10541" y="1209294"/>
                  </a:lnTo>
                  <a:lnTo>
                    <a:pt x="21082" y="1209294"/>
                  </a:lnTo>
                  <a:cubicBezTo>
                    <a:pt x="21082" y="1335786"/>
                    <a:pt x="124968" y="1438402"/>
                    <a:pt x="253492" y="1438402"/>
                  </a:cubicBezTo>
                  <a:lnTo>
                    <a:pt x="14800707" y="1438402"/>
                  </a:lnTo>
                  <a:cubicBezTo>
                    <a:pt x="14929104" y="1438402"/>
                    <a:pt x="15033118" y="1335659"/>
                    <a:pt x="15033118" y="1209294"/>
                  </a:cubicBezTo>
                  <a:lnTo>
                    <a:pt x="15033118" y="250317"/>
                  </a:lnTo>
                  <a:cubicBezTo>
                    <a:pt x="15033118" y="123825"/>
                    <a:pt x="14929231" y="21209"/>
                    <a:pt x="14800707" y="21209"/>
                  </a:cubicBezTo>
                  <a:lnTo>
                    <a:pt x="253492" y="21209"/>
                  </a:lnTo>
                  <a:lnTo>
                    <a:pt x="253492" y="10541"/>
                  </a:lnTo>
                  <a:lnTo>
                    <a:pt x="253492" y="21082"/>
                  </a:lnTo>
                  <a:cubicBezTo>
                    <a:pt x="125095" y="21082"/>
                    <a:pt x="21082" y="123825"/>
                    <a:pt x="21082" y="250190"/>
                  </a:cubicBezTo>
                  <a:close/>
                </a:path>
              </a:pathLst>
            </a:custGeom>
            <a:solidFill>
              <a:srgbClr val="172C51"/>
            </a:solidFill>
          </p:spPr>
        </p:sp>
        <p:sp>
          <p:nvSpPr>
            <p:cNvPr id="26" name="TextBox 26"/>
            <p:cNvSpPr txBox="1"/>
            <p:nvPr/>
          </p:nvSpPr>
          <p:spPr>
            <a:xfrm>
              <a:off x="0" y="-9525"/>
              <a:ext cx="15054238" cy="1469142"/>
            </a:xfrm>
            <a:prstGeom prst="rect">
              <a:avLst/>
            </a:prstGeom>
          </p:spPr>
          <p:txBody>
            <a:bodyPr lIns="50800" tIns="50800" rIns="50800" bIns="50800" rtlCol="0" anchor="ctr"/>
            <a:lstStyle/>
            <a:p>
              <a:pPr algn="l">
                <a:lnSpc>
                  <a:spcPts val="2879"/>
                </a:lnSpc>
              </a:pPr>
              <a:r>
                <a:rPr lang="en-US" sz="2399" spc="22" dirty="0">
                  <a:solidFill>
                    <a:srgbClr val="FFFFFF"/>
                  </a:solidFill>
                  <a:latin typeface="Arial" panose="020B0604020202020204" pitchFamily="34" charset="0"/>
                  <a:ea typeface="TT Rounds Condensed"/>
                  <a:cs typeface="Arial" panose="020B0604020202020204" pitchFamily="34" charset="0"/>
                  <a:sym typeface="TT Rounds Condensed"/>
                </a:rPr>
                <a:t>AI/ML models provide customized, actionable suggestions for individuals and businesses, improving engagement and effectiveness in reducing energy, water, and waste.</a:t>
              </a:r>
            </a:p>
          </p:txBody>
        </p:sp>
      </p:grpSp>
      <p:grpSp>
        <p:nvGrpSpPr>
          <p:cNvPr id="27" name="Group 27"/>
          <p:cNvGrpSpPr/>
          <p:nvPr/>
        </p:nvGrpSpPr>
        <p:grpSpPr>
          <a:xfrm>
            <a:off x="5629465" y="3200215"/>
            <a:ext cx="11290679" cy="1094713"/>
            <a:chOff x="0" y="0"/>
            <a:chExt cx="15054238" cy="1459617"/>
          </a:xfrm>
        </p:grpSpPr>
        <p:sp>
          <p:nvSpPr>
            <p:cNvPr id="28" name="Freeform 28"/>
            <p:cNvSpPr/>
            <p:nvPr/>
          </p:nvSpPr>
          <p:spPr>
            <a:xfrm>
              <a:off x="10541" y="10541"/>
              <a:ext cx="15033117" cy="1438529"/>
            </a:xfrm>
            <a:custGeom>
              <a:avLst/>
              <a:gdLst/>
              <a:ahLst/>
              <a:cxnLst/>
              <a:rect l="l" t="t" r="r" b="b"/>
              <a:pathLst>
                <a:path w="15033117" h="1438529">
                  <a:moveTo>
                    <a:pt x="0" y="239776"/>
                  </a:moveTo>
                  <a:cubicBezTo>
                    <a:pt x="0" y="107442"/>
                    <a:pt x="108839" y="0"/>
                    <a:pt x="242951" y="0"/>
                  </a:cubicBezTo>
                  <a:lnTo>
                    <a:pt x="14790166" y="0"/>
                  </a:lnTo>
                  <a:cubicBezTo>
                    <a:pt x="14924279" y="0"/>
                    <a:pt x="15033117" y="107315"/>
                    <a:pt x="15033117" y="239776"/>
                  </a:cubicBezTo>
                  <a:lnTo>
                    <a:pt x="15033117" y="1198753"/>
                  </a:lnTo>
                  <a:cubicBezTo>
                    <a:pt x="15033117" y="1331214"/>
                    <a:pt x="14924405" y="1438529"/>
                    <a:pt x="14790166" y="1438529"/>
                  </a:cubicBezTo>
                  <a:lnTo>
                    <a:pt x="242951" y="1438529"/>
                  </a:lnTo>
                  <a:cubicBezTo>
                    <a:pt x="108839" y="1438529"/>
                    <a:pt x="0" y="1331214"/>
                    <a:pt x="0" y="1198753"/>
                  </a:cubicBezTo>
                  <a:close/>
                </a:path>
              </a:pathLst>
            </a:custGeom>
            <a:solidFill>
              <a:srgbClr val="4472C4"/>
            </a:solidFill>
          </p:spPr>
        </p:sp>
        <p:sp>
          <p:nvSpPr>
            <p:cNvPr id="29" name="Freeform 29"/>
            <p:cNvSpPr/>
            <p:nvPr/>
          </p:nvSpPr>
          <p:spPr>
            <a:xfrm>
              <a:off x="0" y="0"/>
              <a:ext cx="15054199" cy="1459611"/>
            </a:xfrm>
            <a:custGeom>
              <a:avLst/>
              <a:gdLst/>
              <a:ahLst/>
              <a:cxnLst/>
              <a:rect l="l" t="t" r="r" b="b"/>
              <a:pathLst>
                <a:path w="15054199" h="1459611">
                  <a:moveTo>
                    <a:pt x="0" y="250317"/>
                  </a:moveTo>
                  <a:cubicBezTo>
                    <a:pt x="0" y="111887"/>
                    <a:pt x="113665" y="0"/>
                    <a:pt x="253492" y="0"/>
                  </a:cubicBezTo>
                  <a:lnTo>
                    <a:pt x="14800707" y="0"/>
                  </a:lnTo>
                  <a:lnTo>
                    <a:pt x="14800707" y="10541"/>
                  </a:lnTo>
                  <a:lnTo>
                    <a:pt x="14800707" y="0"/>
                  </a:lnTo>
                  <a:cubicBezTo>
                    <a:pt x="14940535" y="0"/>
                    <a:pt x="15054199" y="111887"/>
                    <a:pt x="15054199" y="250317"/>
                  </a:cubicBezTo>
                  <a:lnTo>
                    <a:pt x="15043658" y="250317"/>
                  </a:lnTo>
                  <a:lnTo>
                    <a:pt x="15054199" y="250317"/>
                  </a:lnTo>
                  <a:lnTo>
                    <a:pt x="15054199" y="1209294"/>
                  </a:lnTo>
                  <a:lnTo>
                    <a:pt x="15043658" y="1209294"/>
                  </a:lnTo>
                  <a:lnTo>
                    <a:pt x="15054199" y="1209294"/>
                  </a:lnTo>
                  <a:cubicBezTo>
                    <a:pt x="15054199" y="1347724"/>
                    <a:pt x="14940535" y="1459611"/>
                    <a:pt x="14800707" y="1459611"/>
                  </a:cubicBezTo>
                  <a:lnTo>
                    <a:pt x="14800707" y="1449070"/>
                  </a:lnTo>
                  <a:lnTo>
                    <a:pt x="14800707" y="1459611"/>
                  </a:lnTo>
                  <a:lnTo>
                    <a:pt x="253492" y="1459611"/>
                  </a:lnTo>
                  <a:lnTo>
                    <a:pt x="253492" y="1449070"/>
                  </a:lnTo>
                  <a:lnTo>
                    <a:pt x="253492" y="1459611"/>
                  </a:lnTo>
                  <a:cubicBezTo>
                    <a:pt x="113665" y="1459611"/>
                    <a:pt x="0" y="1347724"/>
                    <a:pt x="0" y="1209294"/>
                  </a:cubicBezTo>
                  <a:lnTo>
                    <a:pt x="0" y="250317"/>
                  </a:lnTo>
                  <a:lnTo>
                    <a:pt x="10541" y="250317"/>
                  </a:lnTo>
                  <a:lnTo>
                    <a:pt x="0" y="250317"/>
                  </a:lnTo>
                  <a:moveTo>
                    <a:pt x="21209" y="250317"/>
                  </a:moveTo>
                  <a:lnTo>
                    <a:pt x="21209" y="1209294"/>
                  </a:lnTo>
                  <a:lnTo>
                    <a:pt x="10541" y="1209294"/>
                  </a:lnTo>
                  <a:lnTo>
                    <a:pt x="21082" y="1209294"/>
                  </a:lnTo>
                  <a:cubicBezTo>
                    <a:pt x="21082" y="1335786"/>
                    <a:pt x="124968" y="1438402"/>
                    <a:pt x="253492" y="1438402"/>
                  </a:cubicBezTo>
                  <a:lnTo>
                    <a:pt x="14800707" y="1438402"/>
                  </a:lnTo>
                  <a:cubicBezTo>
                    <a:pt x="14929104" y="1438402"/>
                    <a:pt x="15033118" y="1335659"/>
                    <a:pt x="15033118" y="1209294"/>
                  </a:cubicBezTo>
                  <a:lnTo>
                    <a:pt x="15033118" y="250317"/>
                  </a:lnTo>
                  <a:cubicBezTo>
                    <a:pt x="15033118" y="123825"/>
                    <a:pt x="14929231" y="21209"/>
                    <a:pt x="14800707" y="21209"/>
                  </a:cubicBezTo>
                  <a:lnTo>
                    <a:pt x="253492" y="21209"/>
                  </a:lnTo>
                  <a:lnTo>
                    <a:pt x="253492" y="10541"/>
                  </a:lnTo>
                  <a:lnTo>
                    <a:pt x="253492" y="21082"/>
                  </a:lnTo>
                  <a:cubicBezTo>
                    <a:pt x="125095" y="21082"/>
                    <a:pt x="21082" y="123825"/>
                    <a:pt x="21082" y="250190"/>
                  </a:cubicBezTo>
                  <a:close/>
                </a:path>
              </a:pathLst>
            </a:custGeom>
            <a:solidFill>
              <a:srgbClr val="172C51"/>
            </a:solidFill>
          </p:spPr>
        </p:sp>
        <p:sp>
          <p:nvSpPr>
            <p:cNvPr id="30" name="TextBox 30"/>
            <p:cNvSpPr txBox="1"/>
            <p:nvPr/>
          </p:nvSpPr>
          <p:spPr>
            <a:xfrm>
              <a:off x="0" y="-9525"/>
              <a:ext cx="15054238" cy="1469142"/>
            </a:xfrm>
            <a:prstGeom prst="rect">
              <a:avLst/>
            </a:prstGeom>
          </p:spPr>
          <p:txBody>
            <a:bodyPr lIns="50800" tIns="50800" rIns="50800" bIns="50800" rtlCol="0" anchor="ctr"/>
            <a:lstStyle/>
            <a:p>
              <a:pPr algn="l">
                <a:lnSpc>
                  <a:spcPts val="2879"/>
                </a:lnSpc>
              </a:pPr>
              <a:r>
                <a:rPr lang="en-US" sz="2399" spc="22">
                  <a:solidFill>
                    <a:srgbClr val="FFFFFF"/>
                  </a:solidFill>
                  <a:latin typeface="TT Rounds Condensed"/>
                  <a:ea typeface="TT Rounds Condensed"/>
                  <a:cs typeface="TT Rounds Condensed"/>
                  <a:sym typeface="TT Rounds Condensed"/>
                </a:rPr>
                <a:t>Continuous monitoring and analysis of real-time data ensure that decisions are based on actual consumption patterns, leading to more precise optimizations.</a:t>
              </a:r>
            </a:p>
          </p:txBody>
        </p:sp>
      </p:grpSp>
      <p:grpSp>
        <p:nvGrpSpPr>
          <p:cNvPr id="31" name="Group 31"/>
          <p:cNvGrpSpPr/>
          <p:nvPr/>
        </p:nvGrpSpPr>
        <p:grpSpPr>
          <a:xfrm>
            <a:off x="5629465" y="4758008"/>
            <a:ext cx="11290679" cy="1094712"/>
            <a:chOff x="0" y="0"/>
            <a:chExt cx="15054238" cy="1459617"/>
          </a:xfrm>
        </p:grpSpPr>
        <p:sp>
          <p:nvSpPr>
            <p:cNvPr id="32" name="Freeform 32"/>
            <p:cNvSpPr/>
            <p:nvPr/>
          </p:nvSpPr>
          <p:spPr>
            <a:xfrm>
              <a:off x="10541" y="10541"/>
              <a:ext cx="15033117" cy="1438529"/>
            </a:xfrm>
            <a:custGeom>
              <a:avLst/>
              <a:gdLst/>
              <a:ahLst/>
              <a:cxnLst/>
              <a:rect l="l" t="t" r="r" b="b"/>
              <a:pathLst>
                <a:path w="15033117" h="1438529">
                  <a:moveTo>
                    <a:pt x="0" y="239776"/>
                  </a:moveTo>
                  <a:cubicBezTo>
                    <a:pt x="0" y="107442"/>
                    <a:pt x="108839" y="0"/>
                    <a:pt x="242951" y="0"/>
                  </a:cubicBezTo>
                  <a:lnTo>
                    <a:pt x="14790166" y="0"/>
                  </a:lnTo>
                  <a:cubicBezTo>
                    <a:pt x="14924279" y="0"/>
                    <a:pt x="15033117" y="107315"/>
                    <a:pt x="15033117" y="239776"/>
                  </a:cubicBezTo>
                  <a:lnTo>
                    <a:pt x="15033117" y="1198753"/>
                  </a:lnTo>
                  <a:cubicBezTo>
                    <a:pt x="15033117" y="1331214"/>
                    <a:pt x="14924405" y="1438529"/>
                    <a:pt x="14790166" y="1438529"/>
                  </a:cubicBezTo>
                  <a:lnTo>
                    <a:pt x="242951" y="1438529"/>
                  </a:lnTo>
                  <a:cubicBezTo>
                    <a:pt x="108839" y="1438529"/>
                    <a:pt x="0" y="1331214"/>
                    <a:pt x="0" y="1198753"/>
                  </a:cubicBezTo>
                  <a:close/>
                </a:path>
              </a:pathLst>
            </a:custGeom>
            <a:solidFill>
              <a:srgbClr val="4472C4"/>
            </a:solidFill>
          </p:spPr>
        </p:sp>
        <p:sp>
          <p:nvSpPr>
            <p:cNvPr id="33" name="Freeform 33"/>
            <p:cNvSpPr/>
            <p:nvPr/>
          </p:nvSpPr>
          <p:spPr>
            <a:xfrm>
              <a:off x="0" y="0"/>
              <a:ext cx="15054199" cy="1459611"/>
            </a:xfrm>
            <a:custGeom>
              <a:avLst/>
              <a:gdLst/>
              <a:ahLst/>
              <a:cxnLst/>
              <a:rect l="l" t="t" r="r" b="b"/>
              <a:pathLst>
                <a:path w="15054199" h="1459611">
                  <a:moveTo>
                    <a:pt x="0" y="250317"/>
                  </a:moveTo>
                  <a:cubicBezTo>
                    <a:pt x="0" y="111887"/>
                    <a:pt x="113665" y="0"/>
                    <a:pt x="253492" y="0"/>
                  </a:cubicBezTo>
                  <a:lnTo>
                    <a:pt x="14800707" y="0"/>
                  </a:lnTo>
                  <a:lnTo>
                    <a:pt x="14800707" y="10541"/>
                  </a:lnTo>
                  <a:lnTo>
                    <a:pt x="14800707" y="0"/>
                  </a:lnTo>
                  <a:cubicBezTo>
                    <a:pt x="14940535" y="0"/>
                    <a:pt x="15054199" y="111887"/>
                    <a:pt x="15054199" y="250317"/>
                  </a:cubicBezTo>
                  <a:lnTo>
                    <a:pt x="15043658" y="250317"/>
                  </a:lnTo>
                  <a:lnTo>
                    <a:pt x="15054199" y="250317"/>
                  </a:lnTo>
                  <a:lnTo>
                    <a:pt x="15054199" y="1209294"/>
                  </a:lnTo>
                  <a:lnTo>
                    <a:pt x="15043658" y="1209294"/>
                  </a:lnTo>
                  <a:lnTo>
                    <a:pt x="15054199" y="1209294"/>
                  </a:lnTo>
                  <a:cubicBezTo>
                    <a:pt x="15054199" y="1347724"/>
                    <a:pt x="14940535" y="1459611"/>
                    <a:pt x="14800707" y="1459611"/>
                  </a:cubicBezTo>
                  <a:lnTo>
                    <a:pt x="14800707" y="1449070"/>
                  </a:lnTo>
                  <a:lnTo>
                    <a:pt x="14800707" y="1459611"/>
                  </a:lnTo>
                  <a:lnTo>
                    <a:pt x="253492" y="1459611"/>
                  </a:lnTo>
                  <a:lnTo>
                    <a:pt x="253492" y="1449070"/>
                  </a:lnTo>
                  <a:lnTo>
                    <a:pt x="253492" y="1459611"/>
                  </a:lnTo>
                  <a:cubicBezTo>
                    <a:pt x="113665" y="1459611"/>
                    <a:pt x="0" y="1347724"/>
                    <a:pt x="0" y="1209294"/>
                  </a:cubicBezTo>
                  <a:lnTo>
                    <a:pt x="0" y="250317"/>
                  </a:lnTo>
                  <a:lnTo>
                    <a:pt x="10541" y="250317"/>
                  </a:lnTo>
                  <a:lnTo>
                    <a:pt x="0" y="250317"/>
                  </a:lnTo>
                  <a:moveTo>
                    <a:pt x="21209" y="250317"/>
                  </a:moveTo>
                  <a:lnTo>
                    <a:pt x="21209" y="1209294"/>
                  </a:lnTo>
                  <a:lnTo>
                    <a:pt x="10541" y="1209294"/>
                  </a:lnTo>
                  <a:lnTo>
                    <a:pt x="21082" y="1209294"/>
                  </a:lnTo>
                  <a:cubicBezTo>
                    <a:pt x="21082" y="1335786"/>
                    <a:pt x="124968" y="1438402"/>
                    <a:pt x="253492" y="1438402"/>
                  </a:cubicBezTo>
                  <a:lnTo>
                    <a:pt x="14800707" y="1438402"/>
                  </a:lnTo>
                  <a:cubicBezTo>
                    <a:pt x="14929104" y="1438402"/>
                    <a:pt x="15033118" y="1335659"/>
                    <a:pt x="15033118" y="1209294"/>
                  </a:cubicBezTo>
                  <a:lnTo>
                    <a:pt x="15033118" y="250317"/>
                  </a:lnTo>
                  <a:cubicBezTo>
                    <a:pt x="15033118" y="123825"/>
                    <a:pt x="14929231" y="21209"/>
                    <a:pt x="14800707" y="21209"/>
                  </a:cubicBezTo>
                  <a:lnTo>
                    <a:pt x="253492" y="21209"/>
                  </a:lnTo>
                  <a:lnTo>
                    <a:pt x="253492" y="10541"/>
                  </a:lnTo>
                  <a:lnTo>
                    <a:pt x="253492" y="21082"/>
                  </a:lnTo>
                  <a:cubicBezTo>
                    <a:pt x="125095" y="21082"/>
                    <a:pt x="21082" y="123825"/>
                    <a:pt x="21082" y="250190"/>
                  </a:cubicBezTo>
                  <a:close/>
                </a:path>
              </a:pathLst>
            </a:custGeom>
            <a:solidFill>
              <a:srgbClr val="172C51"/>
            </a:solidFill>
          </p:spPr>
        </p:sp>
        <p:sp>
          <p:nvSpPr>
            <p:cNvPr id="34" name="TextBox 34"/>
            <p:cNvSpPr txBox="1"/>
            <p:nvPr/>
          </p:nvSpPr>
          <p:spPr>
            <a:xfrm>
              <a:off x="0" y="-9525"/>
              <a:ext cx="15054238" cy="1469142"/>
            </a:xfrm>
            <a:prstGeom prst="rect">
              <a:avLst/>
            </a:prstGeom>
          </p:spPr>
          <p:txBody>
            <a:bodyPr lIns="50800" tIns="50800" rIns="50800" bIns="50800" rtlCol="0" anchor="ctr"/>
            <a:lstStyle/>
            <a:p>
              <a:pPr algn="l">
                <a:lnSpc>
                  <a:spcPts val="2879"/>
                </a:lnSpc>
              </a:pPr>
              <a:r>
                <a:rPr lang="en-US" sz="2399" spc="22" dirty="0">
                  <a:solidFill>
                    <a:srgbClr val="FFFFFF"/>
                  </a:solidFill>
                  <a:latin typeface="Arial" panose="020B0604020202020204" pitchFamily="34" charset="0"/>
                  <a:ea typeface="TT Rounds Condensed"/>
                  <a:cs typeface="Arial" panose="020B0604020202020204" pitchFamily="34" charset="0"/>
                  <a:sym typeface="TT Rounds Condensed"/>
                </a:rPr>
                <a:t>The system aligns with key sustainability goals (carbon footprint, waste reduction) and generates automated ESG-compliant reports, simplifying regulatory adherence for businesses.</a:t>
              </a:r>
            </a:p>
          </p:txBody>
        </p:sp>
      </p:grpSp>
      <p:grpSp>
        <p:nvGrpSpPr>
          <p:cNvPr id="35" name="Group 35"/>
          <p:cNvGrpSpPr/>
          <p:nvPr/>
        </p:nvGrpSpPr>
        <p:grpSpPr>
          <a:xfrm>
            <a:off x="5629465" y="6456337"/>
            <a:ext cx="11290679" cy="1094713"/>
            <a:chOff x="0" y="0"/>
            <a:chExt cx="15054238" cy="1459617"/>
          </a:xfrm>
        </p:grpSpPr>
        <p:sp>
          <p:nvSpPr>
            <p:cNvPr id="36" name="Freeform 36"/>
            <p:cNvSpPr/>
            <p:nvPr/>
          </p:nvSpPr>
          <p:spPr>
            <a:xfrm>
              <a:off x="10541" y="10541"/>
              <a:ext cx="15033117" cy="1438529"/>
            </a:xfrm>
            <a:custGeom>
              <a:avLst/>
              <a:gdLst/>
              <a:ahLst/>
              <a:cxnLst/>
              <a:rect l="l" t="t" r="r" b="b"/>
              <a:pathLst>
                <a:path w="15033117" h="1438529">
                  <a:moveTo>
                    <a:pt x="0" y="239776"/>
                  </a:moveTo>
                  <a:cubicBezTo>
                    <a:pt x="0" y="107442"/>
                    <a:pt x="108839" y="0"/>
                    <a:pt x="242951" y="0"/>
                  </a:cubicBezTo>
                  <a:lnTo>
                    <a:pt x="14790166" y="0"/>
                  </a:lnTo>
                  <a:cubicBezTo>
                    <a:pt x="14924279" y="0"/>
                    <a:pt x="15033117" y="107315"/>
                    <a:pt x="15033117" y="239776"/>
                  </a:cubicBezTo>
                  <a:lnTo>
                    <a:pt x="15033117" y="1198753"/>
                  </a:lnTo>
                  <a:cubicBezTo>
                    <a:pt x="15033117" y="1331214"/>
                    <a:pt x="14924405" y="1438529"/>
                    <a:pt x="14790166" y="1438529"/>
                  </a:cubicBezTo>
                  <a:lnTo>
                    <a:pt x="242951" y="1438529"/>
                  </a:lnTo>
                  <a:cubicBezTo>
                    <a:pt x="108839" y="1438529"/>
                    <a:pt x="0" y="1331214"/>
                    <a:pt x="0" y="1198753"/>
                  </a:cubicBezTo>
                  <a:close/>
                </a:path>
              </a:pathLst>
            </a:custGeom>
            <a:solidFill>
              <a:srgbClr val="4472C4"/>
            </a:solidFill>
          </p:spPr>
        </p:sp>
        <p:sp>
          <p:nvSpPr>
            <p:cNvPr id="37" name="Freeform 37"/>
            <p:cNvSpPr/>
            <p:nvPr/>
          </p:nvSpPr>
          <p:spPr>
            <a:xfrm>
              <a:off x="0" y="0"/>
              <a:ext cx="15054199" cy="1459611"/>
            </a:xfrm>
            <a:custGeom>
              <a:avLst/>
              <a:gdLst/>
              <a:ahLst/>
              <a:cxnLst/>
              <a:rect l="l" t="t" r="r" b="b"/>
              <a:pathLst>
                <a:path w="15054199" h="1459611">
                  <a:moveTo>
                    <a:pt x="0" y="250317"/>
                  </a:moveTo>
                  <a:cubicBezTo>
                    <a:pt x="0" y="111887"/>
                    <a:pt x="113665" y="0"/>
                    <a:pt x="253492" y="0"/>
                  </a:cubicBezTo>
                  <a:lnTo>
                    <a:pt x="14800707" y="0"/>
                  </a:lnTo>
                  <a:lnTo>
                    <a:pt x="14800707" y="10541"/>
                  </a:lnTo>
                  <a:lnTo>
                    <a:pt x="14800707" y="0"/>
                  </a:lnTo>
                  <a:cubicBezTo>
                    <a:pt x="14940535" y="0"/>
                    <a:pt x="15054199" y="111887"/>
                    <a:pt x="15054199" y="250317"/>
                  </a:cubicBezTo>
                  <a:lnTo>
                    <a:pt x="15043658" y="250317"/>
                  </a:lnTo>
                  <a:lnTo>
                    <a:pt x="15054199" y="250317"/>
                  </a:lnTo>
                  <a:lnTo>
                    <a:pt x="15054199" y="1209294"/>
                  </a:lnTo>
                  <a:lnTo>
                    <a:pt x="15043658" y="1209294"/>
                  </a:lnTo>
                  <a:lnTo>
                    <a:pt x="15054199" y="1209294"/>
                  </a:lnTo>
                  <a:cubicBezTo>
                    <a:pt x="15054199" y="1347724"/>
                    <a:pt x="14940535" y="1459611"/>
                    <a:pt x="14800707" y="1459611"/>
                  </a:cubicBezTo>
                  <a:lnTo>
                    <a:pt x="14800707" y="1449070"/>
                  </a:lnTo>
                  <a:lnTo>
                    <a:pt x="14800707" y="1459611"/>
                  </a:lnTo>
                  <a:lnTo>
                    <a:pt x="253492" y="1459611"/>
                  </a:lnTo>
                  <a:lnTo>
                    <a:pt x="253492" y="1449070"/>
                  </a:lnTo>
                  <a:lnTo>
                    <a:pt x="253492" y="1459611"/>
                  </a:lnTo>
                  <a:cubicBezTo>
                    <a:pt x="113665" y="1459611"/>
                    <a:pt x="0" y="1347724"/>
                    <a:pt x="0" y="1209294"/>
                  </a:cubicBezTo>
                  <a:lnTo>
                    <a:pt x="0" y="250317"/>
                  </a:lnTo>
                  <a:lnTo>
                    <a:pt x="10541" y="250317"/>
                  </a:lnTo>
                  <a:lnTo>
                    <a:pt x="0" y="250317"/>
                  </a:lnTo>
                  <a:moveTo>
                    <a:pt x="21209" y="250317"/>
                  </a:moveTo>
                  <a:lnTo>
                    <a:pt x="21209" y="1209294"/>
                  </a:lnTo>
                  <a:lnTo>
                    <a:pt x="10541" y="1209294"/>
                  </a:lnTo>
                  <a:lnTo>
                    <a:pt x="21082" y="1209294"/>
                  </a:lnTo>
                  <a:cubicBezTo>
                    <a:pt x="21082" y="1335786"/>
                    <a:pt x="124968" y="1438402"/>
                    <a:pt x="253492" y="1438402"/>
                  </a:cubicBezTo>
                  <a:lnTo>
                    <a:pt x="14800707" y="1438402"/>
                  </a:lnTo>
                  <a:cubicBezTo>
                    <a:pt x="14929104" y="1438402"/>
                    <a:pt x="15033118" y="1335659"/>
                    <a:pt x="15033118" y="1209294"/>
                  </a:cubicBezTo>
                  <a:lnTo>
                    <a:pt x="15033118" y="250317"/>
                  </a:lnTo>
                  <a:cubicBezTo>
                    <a:pt x="15033118" y="123825"/>
                    <a:pt x="14929231" y="21209"/>
                    <a:pt x="14800707" y="21209"/>
                  </a:cubicBezTo>
                  <a:lnTo>
                    <a:pt x="253492" y="21209"/>
                  </a:lnTo>
                  <a:lnTo>
                    <a:pt x="253492" y="10541"/>
                  </a:lnTo>
                  <a:lnTo>
                    <a:pt x="253492" y="21082"/>
                  </a:lnTo>
                  <a:cubicBezTo>
                    <a:pt x="125095" y="21082"/>
                    <a:pt x="21082" y="123825"/>
                    <a:pt x="21082" y="250190"/>
                  </a:cubicBezTo>
                  <a:close/>
                </a:path>
              </a:pathLst>
            </a:custGeom>
            <a:solidFill>
              <a:srgbClr val="172C51"/>
            </a:solidFill>
          </p:spPr>
        </p:sp>
        <p:sp>
          <p:nvSpPr>
            <p:cNvPr id="38" name="TextBox 38"/>
            <p:cNvSpPr txBox="1"/>
            <p:nvPr/>
          </p:nvSpPr>
          <p:spPr>
            <a:xfrm>
              <a:off x="0" y="-9525"/>
              <a:ext cx="15054238" cy="1469142"/>
            </a:xfrm>
            <a:prstGeom prst="rect">
              <a:avLst/>
            </a:prstGeom>
          </p:spPr>
          <p:txBody>
            <a:bodyPr lIns="50800" tIns="50800" rIns="50800" bIns="50800" rtlCol="0" anchor="ctr"/>
            <a:lstStyle/>
            <a:p>
              <a:pPr algn="l">
                <a:lnSpc>
                  <a:spcPts val="2879"/>
                </a:lnSpc>
              </a:pPr>
              <a:r>
                <a:rPr lang="en-US" sz="2399" spc="22" dirty="0">
                  <a:solidFill>
                    <a:srgbClr val="FFFFFF"/>
                  </a:solidFill>
                  <a:latin typeface="Arial" panose="020B0604020202020204" pitchFamily="34" charset="0"/>
                  <a:ea typeface="TT Rounds Condensed"/>
                  <a:cs typeface="Arial" panose="020B0604020202020204" pitchFamily="34" charset="0"/>
                  <a:sym typeface="TT Rounds Condensed"/>
                </a:rPr>
                <a:t>The approach can handle large datasets from diverse sources (IoT devices, apps, reports) using cloud infrastructure and scalable databases, making it adaptable for both individuals and enterprises.</a:t>
              </a:r>
            </a:p>
          </p:txBody>
        </p:sp>
      </p:grpSp>
      <p:grpSp>
        <p:nvGrpSpPr>
          <p:cNvPr id="39" name="Group 39"/>
          <p:cNvGrpSpPr/>
          <p:nvPr/>
        </p:nvGrpSpPr>
        <p:grpSpPr>
          <a:xfrm>
            <a:off x="5629465" y="8038269"/>
            <a:ext cx="11290679" cy="1094713"/>
            <a:chOff x="0" y="0"/>
            <a:chExt cx="15054238" cy="1459617"/>
          </a:xfrm>
        </p:grpSpPr>
        <p:sp>
          <p:nvSpPr>
            <p:cNvPr id="40" name="Freeform 40"/>
            <p:cNvSpPr/>
            <p:nvPr/>
          </p:nvSpPr>
          <p:spPr>
            <a:xfrm>
              <a:off x="10541" y="10541"/>
              <a:ext cx="15033117" cy="1438529"/>
            </a:xfrm>
            <a:custGeom>
              <a:avLst/>
              <a:gdLst/>
              <a:ahLst/>
              <a:cxnLst/>
              <a:rect l="l" t="t" r="r" b="b"/>
              <a:pathLst>
                <a:path w="15033117" h="1438529">
                  <a:moveTo>
                    <a:pt x="0" y="239776"/>
                  </a:moveTo>
                  <a:cubicBezTo>
                    <a:pt x="0" y="107442"/>
                    <a:pt x="108839" y="0"/>
                    <a:pt x="242951" y="0"/>
                  </a:cubicBezTo>
                  <a:lnTo>
                    <a:pt x="14790166" y="0"/>
                  </a:lnTo>
                  <a:cubicBezTo>
                    <a:pt x="14924279" y="0"/>
                    <a:pt x="15033117" y="107315"/>
                    <a:pt x="15033117" y="239776"/>
                  </a:cubicBezTo>
                  <a:lnTo>
                    <a:pt x="15033117" y="1198753"/>
                  </a:lnTo>
                  <a:cubicBezTo>
                    <a:pt x="15033117" y="1331214"/>
                    <a:pt x="14924405" y="1438529"/>
                    <a:pt x="14790166" y="1438529"/>
                  </a:cubicBezTo>
                  <a:lnTo>
                    <a:pt x="242951" y="1438529"/>
                  </a:lnTo>
                  <a:cubicBezTo>
                    <a:pt x="108839" y="1438529"/>
                    <a:pt x="0" y="1331214"/>
                    <a:pt x="0" y="1198753"/>
                  </a:cubicBezTo>
                  <a:close/>
                </a:path>
              </a:pathLst>
            </a:custGeom>
            <a:solidFill>
              <a:srgbClr val="4472C4"/>
            </a:solidFill>
          </p:spPr>
        </p:sp>
        <p:sp>
          <p:nvSpPr>
            <p:cNvPr id="41" name="Freeform 41"/>
            <p:cNvSpPr/>
            <p:nvPr/>
          </p:nvSpPr>
          <p:spPr>
            <a:xfrm>
              <a:off x="0" y="0"/>
              <a:ext cx="15054199" cy="1459611"/>
            </a:xfrm>
            <a:custGeom>
              <a:avLst/>
              <a:gdLst/>
              <a:ahLst/>
              <a:cxnLst/>
              <a:rect l="l" t="t" r="r" b="b"/>
              <a:pathLst>
                <a:path w="15054199" h="1459611">
                  <a:moveTo>
                    <a:pt x="0" y="250317"/>
                  </a:moveTo>
                  <a:cubicBezTo>
                    <a:pt x="0" y="111887"/>
                    <a:pt x="113665" y="0"/>
                    <a:pt x="253492" y="0"/>
                  </a:cubicBezTo>
                  <a:lnTo>
                    <a:pt x="14800707" y="0"/>
                  </a:lnTo>
                  <a:lnTo>
                    <a:pt x="14800707" y="10541"/>
                  </a:lnTo>
                  <a:lnTo>
                    <a:pt x="14800707" y="0"/>
                  </a:lnTo>
                  <a:cubicBezTo>
                    <a:pt x="14940535" y="0"/>
                    <a:pt x="15054199" y="111887"/>
                    <a:pt x="15054199" y="250317"/>
                  </a:cubicBezTo>
                  <a:lnTo>
                    <a:pt x="15043658" y="250317"/>
                  </a:lnTo>
                  <a:lnTo>
                    <a:pt x="15054199" y="250317"/>
                  </a:lnTo>
                  <a:lnTo>
                    <a:pt x="15054199" y="1209294"/>
                  </a:lnTo>
                  <a:lnTo>
                    <a:pt x="15043658" y="1209294"/>
                  </a:lnTo>
                  <a:lnTo>
                    <a:pt x="15054199" y="1209294"/>
                  </a:lnTo>
                  <a:cubicBezTo>
                    <a:pt x="15054199" y="1347724"/>
                    <a:pt x="14940535" y="1459611"/>
                    <a:pt x="14800707" y="1459611"/>
                  </a:cubicBezTo>
                  <a:lnTo>
                    <a:pt x="14800707" y="1449070"/>
                  </a:lnTo>
                  <a:lnTo>
                    <a:pt x="14800707" y="1459611"/>
                  </a:lnTo>
                  <a:lnTo>
                    <a:pt x="253492" y="1459611"/>
                  </a:lnTo>
                  <a:lnTo>
                    <a:pt x="253492" y="1449070"/>
                  </a:lnTo>
                  <a:lnTo>
                    <a:pt x="253492" y="1459611"/>
                  </a:lnTo>
                  <a:cubicBezTo>
                    <a:pt x="113665" y="1459611"/>
                    <a:pt x="0" y="1347724"/>
                    <a:pt x="0" y="1209294"/>
                  </a:cubicBezTo>
                  <a:lnTo>
                    <a:pt x="0" y="250317"/>
                  </a:lnTo>
                  <a:lnTo>
                    <a:pt x="10541" y="250317"/>
                  </a:lnTo>
                  <a:lnTo>
                    <a:pt x="0" y="250317"/>
                  </a:lnTo>
                  <a:moveTo>
                    <a:pt x="21209" y="250317"/>
                  </a:moveTo>
                  <a:lnTo>
                    <a:pt x="21209" y="1209294"/>
                  </a:lnTo>
                  <a:lnTo>
                    <a:pt x="10541" y="1209294"/>
                  </a:lnTo>
                  <a:lnTo>
                    <a:pt x="21082" y="1209294"/>
                  </a:lnTo>
                  <a:cubicBezTo>
                    <a:pt x="21082" y="1335786"/>
                    <a:pt x="124968" y="1438402"/>
                    <a:pt x="253492" y="1438402"/>
                  </a:cubicBezTo>
                  <a:lnTo>
                    <a:pt x="14800707" y="1438402"/>
                  </a:lnTo>
                  <a:cubicBezTo>
                    <a:pt x="14929104" y="1438402"/>
                    <a:pt x="15033118" y="1335659"/>
                    <a:pt x="15033118" y="1209294"/>
                  </a:cubicBezTo>
                  <a:lnTo>
                    <a:pt x="15033118" y="250317"/>
                  </a:lnTo>
                  <a:cubicBezTo>
                    <a:pt x="15033118" y="123825"/>
                    <a:pt x="14929231" y="21209"/>
                    <a:pt x="14800707" y="21209"/>
                  </a:cubicBezTo>
                  <a:lnTo>
                    <a:pt x="253492" y="21209"/>
                  </a:lnTo>
                  <a:lnTo>
                    <a:pt x="253492" y="10541"/>
                  </a:lnTo>
                  <a:lnTo>
                    <a:pt x="253492" y="21082"/>
                  </a:lnTo>
                  <a:cubicBezTo>
                    <a:pt x="125095" y="21082"/>
                    <a:pt x="21082" y="123825"/>
                    <a:pt x="21082" y="250190"/>
                  </a:cubicBezTo>
                  <a:close/>
                </a:path>
              </a:pathLst>
            </a:custGeom>
            <a:solidFill>
              <a:srgbClr val="172C51"/>
            </a:solidFill>
          </p:spPr>
        </p:sp>
        <p:sp>
          <p:nvSpPr>
            <p:cNvPr id="42" name="TextBox 42"/>
            <p:cNvSpPr txBox="1"/>
            <p:nvPr/>
          </p:nvSpPr>
          <p:spPr>
            <a:xfrm>
              <a:off x="0" y="-9525"/>
              <a:ext cx="15054238" cy="1469142"/>
            </a:xfrm>
            <a:prstGeom prst="rect">
              <a:avLst/>
            </a:prstGeom>
          </p:spPr>
          <p:txBody>
            <a:bodyPr lIns="50800" tIns="50800" rIns="50800" bIns="50800" rtlCol="0" anchor="ctr"/>
            <a:lstStyle/>
            <a:p>
              <a:pPr algn="l">
                <a:lnSpc>
                  <a:spcPts val="2879"/>
                </a:lnSpc>
              </a:pPr>
              <a:r>
                <a:rPr lang="en-US" sz="2399" spc="22" dirty="0">
                  <a:solidFill>
                    <a:srgbClr val="FFFFFF"/>
                  </a:solidFill>
                  <a:latin typeface="Arial" panose="020B0604020202020204" pitchFamily="34" charset="0"/>
                  <a:ea typeface="TT Rounds Condensed"/>
                  <a:cs typeface="Arial" panose="020B0604020202020204" pitchFamily="34" charset="0"/>
                  <a:sym typeface="TT Rounds Condensed"/>
                </a:rPr>
                <a:t>The intuitive dashboard enables easy tracking of sustainability progress, comparison with benchmarks, and real-time updates, improving user awareness and motivation.</a:t>
              </a:r>
            </a:p>
          </p:txBody>
        </p:sp>
      </p:grpSp>
      <p:sp>
        <p:nvSpPr>
          <p:cNvPr id="43" name="AutoShape 43"/>
          <p:cNvSpPr/>
          <p:nvPr/>
        </p:nvSpPr>
        <p:spPr>
          <a:xfrm>
            <a:off x="3202116" y="2272830"/>
            <a:ext cx="2401684" cy="19050"/>
          </a:xfrm>
          <a:prstGeom prst="line">
            <a:avLst/>
          </a:prstGeom>
          <a:ln w="19050" cap="rnd">
            <a:solidFill>
              <a:srgbClr val="4472C4"/>
            </a:solidFill>
            <a:prstDash val="solid"/>
            <a:headEnd type="none" w="sm" len="sm"/>
            <a:tailEnd type="none" w="sm" len="sm"/>
          </a:ln>
        </p:spPr>
      </p:sp>
      <p:sp>
        <p:nvSpPr>
          <p:cNvPr id="44" name="AutoShape 44"/>
          <p:cNvSpPr/>
          <p:nvPr/>
        </p:nvSpPr>
        <p:spPr>
          <a:xfrm rot="51129">
            <a:off x="3201983" y="3737097"/>
            <a:ext cx="2401684" cy="0"/>
          </a:xfrm>
          <a:prstGeom prst="line">
            <a:avLst/>
          </a:prstGeom>
          <a:ln w="19050" cap="rnd">
            <a:solidFill>
              <a:srgbClr val="4472C4"/>
            </a:solidFill>
            <a:prstDash val="solid"/>
            <a:headEnd type="none" w="sm" len="sm"/>
            <a:tailEnd type="none" w="sm" len="sm"/>
          </a:ln>
        </p:spPr>
      </p:sp>
      <p:sp>
        <p:nvSpPr>
          <p:cNvPr id="45" name="AutoShape 45"/>
          <p:cNvSpPr/>
          <p:nvPr/>
        </p:nvSpPr>
        <p:spPr>
          <a:xfrm rot="51129">
            <a:off x="3202249" y="5295511"/>
            <a:ext cx="2401684" cy="0"/>
          </a:xfrm>
          <a:prstGeom prst="line">
            <a:avLst/>
          </a:prstGeom>
          <a:ln w="19050" cap="rnd">
            <a:solidFill>
              <a:srgbClr val="4472C4"/>
            </a:solidFill>
            <a:prstDash val="solid"/>
            <a:headEnd type="none" w="sm" len="sm"/>
            <a:tailEnd type="none" w="sm" len="sm"/>
          </a:ln>
        </p:spPr>
      </p:sp>
      <p:sp>
        <p:nvSpPr>
          <p:cNvPr id="46" name="AutoShape 46"/>
          <p:cNvSpPr/>
          <p:nvPr/>
        </p:nvSpPr>
        <p:spPr>
          <a:xfrm rot="51129" flipV="1">
            <a:off x="3586371" y="6995970"/>
            <a:ext cx="2159009" cy="24753"/>
          </a:xfrm>
          <a:prstGeom prst="line">
            <a:avLst/>
          </a:prstGeom>
          <a:ln w="19050" cap="rnd">
            <a:solidFill>
              <a:srgbClr val="4472C4"/>
            </a:solidFill>
            <a:prstDash val="solid"/>
            <a:headEnd type="none" w="sm" len="sm"/>
            <a:tailEnd type="none" w="sm" len="sm"/>
          </a:ln>
        </p:spPr>
      </p:sp>
      <p:sp>
        <p:nvSpPr>
          <p:cNvPr id="47" name="AutoShape 47"/>
          <p:cNvSpPr/>
          <p:nvPr/>
        </p:nvSpPr>
        <p:spPr>
          <a:xfrm rot="51129">
            <a:off x="3507475" y="8528615"/>
            <a:ext cx="2401684" cy="0"/>
          </a:xfrm>
          <a:prstGeom prst="line">
            <a:avLst/>
          </a:prstGeom>
          <a:ln w="19050" cap="rnd">
            <a:solidFill>
              <a:srgbClr val="4472C4"/>
            </a:solidFill>
            <a:prstDash val="solid"/>
            <a:headEnd type="none" w="sm" len="sm"/>
            <a:tailEnd type="none" w="sm" len="sm"/>
          </a:ln>
        </p:spPr>
      </p:sp>
      <p:sp>
        <p:nvSpPr>
          <p:cNvPr id="48" name="AutoShape 48"/>
          <p:cNvSpPr/>
          <p:nvPr/>
        </p:nvSpPr>
        <p:spPr>
          <a:xfrm flipH="1">
            <a:off x="943159" y="1593392"/>
            <a:ext cx="28844" cy="8185887"/>
          </a:xfrm>
          <a:prstGeom prst="line">
            <a:avLst/>
          </a:prstGeom>
          <a:ln w="19050" cap="rnd">
            <a:solidFill>
              <a:srgbClr val="4472C4"/>
            </a:solidFill>
            <a:prstDash val="solid"/>
            <a:headEnd type="none" w="sm" len="sm"/>
            <a:tailEnd type="none" w="sm" len="sm"/>
          </a:ln>
        </p:spPr>
      </p:sp>
      <p:sp>
        <p:nvSpPr>
          <p:cNvPr id="49" name="Freeform 49"/>
          <p:cNvSpPr/>
          <p:nvPr/>
        </p:nvSpPr>
        <p:spPr>
          <a:xfrm>
            <a:off x="0" y="8881"/>
            <a:ext cx="1886318" cy="1313180"/>
          </a:xfrm>
          <a:custGeom>
            <a:avLst/>
            <a:gdLst/>
            <a:ahLst/>
            <a:cxnLst/>
            <a:rect l="l" t="t" r="r" b="b"/>
            <a:pathLst>
              <a:path w="1886318" h="1313180">
                <a:moveTo>
                  <a:pt x="0" y="0"/>
                </a:moveTo>
                <a:lnTo>
                  <a:pt x="1886318" y="0"/>
                </a:lnTo>
                <a:lnTo>
                  <a:pt x="1886318" y="1313179"/>
                </a:lnTo>
                <a:lnTo>
                  <a:pt x="0" y="1313179"/>
                </a:lnTo>
                <a:lnTo>
                  <a:pt x="0" y="0"/>
                </a:lnTo>
                <a:close/>
              </a:path>
            </a:pathLst>
          </a:custGeom>
          <a:blipFill>
            <a:blip r:embed="rId2"/>
            <a:stretch>
              <a:fillRect/>
            </a:stretch>
          </a:blipFill>
        </p:spPr>
      </p:sp>
      <p:sp>
        <p:nvSpPr>
          <p:cNvPr id="50" name="Freeform 50"/>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0BEFB">
                <a:alpha val="74902"/>
              </a:srgbClr>
            </a:solidFill>
          </p:spPr>
        </p:sp>
      </p:grpSp>
      <p:sp>
        <p:nvSpPr>
          <p:cNvPr id="5" name="Freeform 5"/>
          <p:cNvSpPr/>
          <p:nvPr/>
        </p:nvSpPr>
        <p:spPr>
          <a:xfrm>
            <a:off x="0" y="0"/>
            <a:ext cx="1421875" cy="989721"/>
          </a:xfrm>
          <a:custGeom>
            <a:avLst/>
            <a:gdLst/>
            <a:ahLst/>
            <a:cxnLst/>
            <a:rect l="l" t="t" r="r" b="b"/>
            <a:pathLst>
              <a:path w="1421875" h="989721">
                <a:moveTo>
                  <a:pt x="0" y="0"/>
                </a:moveTo>
                <a:lnTo>
                  <a:pt x="1421875" y="0"/>
                </a:lnTo>
                <a:lnTo>
                  <a:pt x="1421875" y="989721"/>
                </a:lnTo>
                <a:lnTo>
                  <a:pt x="0" y="989721"/>
                </a:lnTo>
                <a:lnTo>
                  <a:pt x="0" y="0"/>
                </a:lnTo>
                <a:close/>
              </a:path>
            </a:pathLst>
          </a:custGeom>
          <a:blipFill>
            <a:blip r:embed="rId4"/>
            <a:stretch>
              <a:fillRect/>
            </a:stretch>
          </a:blipFill>
        </p:spPr>
      </p:sp>
      <p:sp>
        <p:nvSpPr>
          <p:cNvPr id="6" name="Freeform 6"/>
          <p:cNvSpPr/>
          <p:nvPr/>
        </p:nvSpPr>
        <p:spPr>
          <a:xfrm>
            <a:off x="15713783" y="92405"/>
            <a:ext cx="2488492" cy="936295"/>
          </a:xfrm>
          <a:custGeom>
            <a:avLst/>
            <a:gdLst/>
            <a:ahLst/>
            <a:cxnLst/>
            <a:rect l="l" t="t" r="r" b="b"/>
            <a:pathLst>
              <a:path w="2488492" h="936295">
                <a:moveTo>
                  <a:pt x="0" y="0"/>
                </a:moveTo>
                <a:lnTo>
                  <a:pt x="2488492" y="0"/>
                </a:lnTo>
                <a:lnTo>
                  <a:pt x="2488492" y="936295"/>
                </a:lnTo>
                <a:lnTo>
                  <a:pt x="0" y="936295"/>
                </a:lnTo>
                <a:lnTo>
                  <a:pt x="0" y="0"/>
                </a:lnTo>
                <a:close/>
              </a:path>
            </a:pathLst>
          </a:custGeom>
          <a:blipFill>
            <a:blip r:embed="rId5"/>
            <a:stretch>
              <a:fillRect/>
            </a:stretch>
          </a:blipFill>
        </p:spPr>
      </p:sp>
      <p:sp>
        <p:nvSpPr>
          <p:cNvPr id="7" name="Freeform 7"/>
          <p:cNvSpPr/>
          <p:nvPr/>
        </p:nvSpPr>
        <p:spPr>
          <a:xfrm>
            <a:off x="12114477" y="92405"/>
            <a:ext cx="6173523" cy="10194595"/>
          </a:xfrm>
          <a:custGeom>
            <a:avLst/>
            <a:gdLst/>
            <a:ahLst/>
            <a:cxnLst/>
            <a:rect l="l" t="t" r="r" b="b"/>
            <a:pathLst>
              <a:path w="6173523" h="10194595">
                <a:moveTo>
                  <a:pt x="0" y="0"/>
                </a:moveTo>
                <a:lnTo>
                  <a:pt x="6173523" y="0"/>
                </a:lnTo>
                <a:lnTo>
                  <a:pt x="6173523" y="10194595"/>
                </a:lnTo>
                <a:lnTo>
                  <a:pt x="0" y="10194595"/>
                </a:lnTo>
                <a:lnTo>
                  <a:pt x="0" y="0"/>
                </a:lnTo>
                <a:close/>
              </a:path>
            </a:pathLst>
          </a:custGeom>
          <a:blipFill>
            <a:blip r:embed="rId6"/>
            <a:stretch>
              <a:fillRect l="-13377" r="-5932"/>
            </a:stretch>
          </a:blipFill>
        </p:spPr>
      </p:sp>
      <p:sp>
        <p:nvSpPr>
          <p:cNvPr id="8" name="TextBox 8"/>
          <p:cNvSpPr txBox="1"/>
          <p:nvPr/>
        </p:nvSpPr>
        <p:spPr>
          <a:xfrm>
            <a:off x="1028700" y="2202812"/>
            <a:ext cx="9335691" cy="1817191"/>
          </a:xfrm>
          <a:prstGeom prst="rect">
            <a:avLst/>
          </a:prstGeom>
        </p:spPr>
        <p:txBody>
          <a:bodyPr lIns="0" tIns="0" rIns="0" bIns="0" rtlCol="0" anchor="t">
            <a:spAutoFit/>
          </a:bodyPr>
          <a:lstStyle/>
          <a:p>
            <a:pPr algn="l">
              <a:lnSpc>
                <a:spcPts val="6875"/>
              </a:lnSpc>
            </a:pPr>
            <a:r>
              <a:rPr lang="en-US" sz="5500" b="1" dirty="0">
                <a:solidFill>
                  <a:srgbClr val="00002E"/>
                </a:solidFill>
                <a:latin typeface="Arimo Bold"/>
                <a:ea typeface="Arimo Bold"/>
                <a:cs typeface="Arimo Bold"/>
                <a:sym typeface="Arimo Bold"/>
              </a:rPr>
              <a:t>Conclusion: A Sustainable Future Powered by AI/ML</a:t>
            </a:r>
          </a:p>
        </p:txBody>
      </p:sp>
      <p:sp>
        <p:nvSpPr>
          <p:cNvPr id="9" name="TextBox 9"/>
          <p:cNvSpPr txBox="1"/>
          <p:nvPr/>
        </p:nvSpPr>
        <p:spPr>
          <a:xfrm>
            <a:off x="1216278" y="4307100"/>
            <a:ext cx="9335691" cy="2010370"/>
          </a:xfrm>
          <a:prstGeom prst="rect">
            <a:avLst/>
          </a:prstGeom>
        </p:spPr>
        <p:txBody>
          <a:bodyPr lIns="0" tIns="0" rIns="0" bIns="0" rtlCol="0" anchor="t">
            <a:spAutoFit/>
          </a:bodyPr>
          <a:lstStyle/>
          <a:p>
            <a:pPr algn="l">
              <a:lnSpc>
                <a:spcPts val="3750"/>
              </a:lnSpc>
            </a:pPr>
            <a:r>
              <a:rPr lang="en-US" sz="2312">
                <a:solidFill>
                  <a:srgbClr val="00002E"/>
                </a:solidFill>
                <a:latin typeface="PT Sans"/>
                <a:ea typeface="PT Sans"/>
                <a:cs typeface="PT Sans"/>
                <a:sym typeface="PT Sans"/>
              </a:rPr>
              <a:t>AI/ML has the potential to drive a transformative shift towards a more sustainable future. By addressing challenges and embracing research opportunities, we can leverage AI/ML to create a healthier, more equitable, and sustainable world for generations to 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1302</Words>
  <Application>Microsoft Office PowerPoint</Application>
  <PresentationFormat>Custom</PresentationFormat>
  <Paragraphs>120</Paragraphs>
  <Slides>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Poppins Bold</vt:lpstr>
      <vt:lpstr>Calibri</vt:lpstr>
      <vt:lpstr>TT Rounds Condensed</vt:lpstr>
      <vt:lpstr>PT Sans Bold</vt:lpstr>
      <vt:lpstr>PT Sans</vt:lpstr>
      <vt:lpstr>TT Rounds Condensed Bold</vt:lpstr>
      <vt:lpstr>Arial Bold</vt:lpstr>
      <vt:lpstr>Arimo Bold</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ppt_Accenture_Innovation_Challenge_2024.pptx</dc:title>
  <dc:creator>ASUS</dc:creator>
  <cp:lastModifiedBy>Keshari Sakharkar</cp:lastModifiedBy>
  <cp:revision>4</cp:revision>
  <dcterms:created xsi:type="dcterms:W3CDTF">2006-08-16T00:00:00Z</dcterms:created>
  <dcterms:modified xsi:type="dcterms:W3CDTF">2024-10-26T09:50:25Z</dcterms:modified>
  <dc:identifier>DAGSpUydSF0</dc:identifier>
</cp:coreProperties>
</file>